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62" r:id="rId2"/>
    <p:sldId id="269" r:id="rId3"/>
    <p:sldId id="277" r:id="rId4"/>
    <p:sldId id="294" r:id="rId5"/>
    <p:sldId id="283" r:id="rId6"/>
    <p:sldId id="295" r:id="rId7"/>
  </p:sldIdLst>
  <p:sldSz cx="6858000" cy="9906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rosoft Office User" initials="MOU" lastIdx="1" clrIdx="0">
    <p:extLst>
      <p:ext uri="{19B8F6BF-5375-455C-9EA6-DF929625EA0E}">
        <p15:presenceInfo xmlns:p15="http://schemas.microsoft.com/office/powerpoint/2012/main" userId="Microsoft Office 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912" autoAdjust="0"/>
  </p:normalViewPr>
  <p:slideViewPr>
    <p:cSldViewPr>
      <p:cViewPr varScale="1">
        <p:scale>
          <a:sx n="45" d="100"/>
          <a:sy n="45" d="100"/>
        </p:scale>
        <p:origin x="2200" y="48"/>
      </p:cViewPr>
      <p:guideLst>
        <p:guide orient="horz" pos="3120"/>
        <p:guide pos="2160"/>
      </p:guideLst>
    </p:cSldViewPr>
  </p:slideViewPr>
  <p:outlineViewPr>
    <p:cViewPr>
      <p:scale>
        <a:sx n="33" d="100"/>
        <a:sy n="33" d="100"/>
      </p:scale>
      <p:origin x="0" y="-60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796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32" tIns="45716" rIns="91432" bIns="4571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32" tIns="45716" rIns="91432" bIns="45716" rtlCol="0"/>
          <a:lstStyle>
            <a:lvl1pPr algn="r">
              <a:defRPr sz="1200"/>
            </a:lvl1pPr>
          </a:lstStyle>
          <a:p>
            <a:fld id="{D4DF5929-9127-41FE-B809-5F8ACCCCF040}" type="datetimeFigureOut">
              <a:rPr lang="en-US" smtClean="0"/>
              <a:t>5/28/2019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2" tIns="45716" rIns="91432" bIns="45716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32" tIns="45716" rIns="91432" bIns="45716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32" tIns="45716" rIns="91432" bIns="4571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32" tIns="45716" rIns="91432" bIns="45716" rtlCol="0" anchor="b"/>
          <a:lstStyle>
            <a:lvl1pPr algn="r">
              <a:defRPr sz="1200"/>
            </a:lvl1pPr>
          </a:lstStyle>
          <a:p>
            <a:fld id="{FE4E50C6-80C6-4AB5-9F8B-58B0A1AFFA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42901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3622" y="1320804"/>
            <a:ext cx="5366850" cy="485215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495445"/>
            <a:ext cx="5143500" cy="2715907"/>
          </a:xfr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>
            <a:normAutofit/>
          </a:bodyPr>
          <a:lstStyle>
            <a:lvl1pPr marL="660359" algn="l">
              <a:spcBef>
                <a:spcPts val="0"/>
              </a:spcBef>
              <a:defRPr sz="5778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454977"/>
            <a:ext cx="5143500" cy="1134085"/>
          </a:xfr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>
            <a:normAutofit/>
          </a:bodyPr>
          <a:lstStyle>
            <a:lvl1pPr marL="660359" indent="0" algn="l">
              <a:buNone/>
              <a:defRPr sz="3467">
                <a:solidFill>
                  <a:schemeClr val="tx1"/>
                </a:solidFill>
                <a:effectLst/>
                <a:latin typeface="+mn-lt"/>
              </a:defRPr>
            </a:lvl1pPr>
            <a:lvl2pPr marL="660359" indent="0" algn="ctr">
              <a:buNone/>
              <a:defRPr sz="2889"/>
            </a:lvl2pPr>
            <a:lvl3pPr marL="1320719" indent="0" algn="ctr">
              <a:buNone/>
              <a:defRPr sz="2601"/>
            </a:lvl3pPr>
            <a:lvl4pPr marL="1981081" indent="0" algn="ctr">
              <a:buNone/>
              <a:defRPr sz="2311"/>
            </a:lvl4pPr>
            <a:lvl5pPr marL="2641441" indent="0" algn="ctr">
              <a:buNone/>
              <a:defRPr sz="2311"/>
            </a:lvl5pPr>
            <a:lvl6pPr marL="3301802" indent="0" algn="ctr">
              <a:buNone/>
              <a:defRPr sz="2311"/>
            </a:lvl6pPr>
            <a:lvl7pPr marL="3962161" indent="0" algn="ctr">
              <a:buNone/>
              <a:defRPr sz="2311"/>
            </a:lvl7pPr>
            <a:lvl8pPr marL="4622523" indent="0" algn="ctr">
              <a:buNone/>
              <a:defRPr sz="2311"/>
            </a:lvl8pPr>
            <a:lvl9pPr marL="5282883" indent="0" algn="ctr">
              <a:buNone/>
              <a:defRPr sz="2311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719" y="8585203"/>
            <a:ext cx="5657850" cy="442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98754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264160"/>
            <a:ext cx="6172200" cy="663492"/>
          </a:xfrm>
        </p:spPr>
        <p:txBody>
          <a:bodyPr/>
          <a:lstStyle>
            <a:lvl1pPr>
              <a:defRPr b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1325217"/>
            <a:ext cx="6172200" cy="7656223"/>
          </a:xfrm>
        </p:spPr>
        <p:txBody>
          <a:bodyPr/>
          <a:lstStyle>
            <a:lvl1pPr>
              <a:lnSpc>
                <a:spcPct val="100000"/>
              </a:lnSpc>
              <a:spcBef>
                <a:spcPts val="722"/>
              </a:spcBef>
              <a:defRPr>
                <a:solidFill>
                  <a:schemeClr val="tx1"/>
                </a:solidFill>
                <a:latin typeface="+mn-lt"/>
              </a:defRPr>
            </a:lvl1pPr>
            <a:lvl2pPr>
              <a:lnSpc>
                <a:spcPct val="100000"/>
              </a:lnSpc>
              <a:spcBef>
                <a:spcPts val="722"/>
              </a:spcBef>
              <a:defRPr>
                <a:solidFill>
                  <a:schemeClr val="tx1"/>
                </a:solidFill>
                <a:latin typeface="+mn-lt"/>
              </a:defRPr>
            </a:lvl2pPr>
            <a:lvl3pPr>
              <a:lnSpc>
                <a:spcPct val="100000"/>
              </a:lnSpc>
              <a:spcBef>
                <a:spcPts val="722"/>
              </a:spcBef>
              <a:defRPr>
                <a:solidFill>
                  <a:schemeClr val="tx1"/>
                </a:solidFill>
                <a:latin typeface="+mn-lt"/>
              </a:defRPr>
            </a:lvl3pPr>
            <a:lvl4pPr>
              <a:lnSpc>
                <a:spcPct val="100000"/>
              </a:lnSpc>
              <a:spcBef>
                <a:spcPts val="722"/>
              </a:spcBef>
              <a:defRPr>
                <a:solidFill>
                  <a:schemeClr val="tx1"/>
                </a:solidFill>
                <a:latin typeface="+mn-lt"/>
              </a:defRPr>
            </a:lvl4pPr>
            <a:lvl5pPr>
              <a:lnSpc>
                <a:spcPct val="100000"/>
              </a:lnSpc>
              <a:spcBef>
                <a:spcPts val="722"/>
              </a:spcBef>
              <a:defRPr>
                <a:solidFill>
                  <a:schemeClr val="tx1"/>
                </a:solidFill>
                <a:latin typeface="+mn-lt"/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67640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3287" y="2468668"/>
            <a:ext cx="4852456" cy="296765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175543"/>
            <a:ext cx="4586288" cy="1338509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marL="660359">
              <a:defRPr sz="5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9022" y="9060688"/>
            <a:ext cx="895677" cy="6604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694147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264160"/>
            <a:ext cx="6172200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1981200"/>
            <a:ext cx="3043238" cy="7000240"/>
          </a:xfrm>
        </p:spPr>
        <p:txBody>
          <a:bodyPr/>
          <a:lstStyle>
            <a:lvl1pPr>
              <a:spcBef>
                <a:spcPts val="722"/>
              </a:spcBef>
              <a:defRPr lang="en-US" sz="2889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spcBef>
                <a:spcPts val="722"/>
              </a:spcBef>
              <a:defRPr/>
            </a:lvl2pPr>
            <a:lvl3pPr>
              <a:spcBef>
                <a:spcPts val="722"/>
              </a:spcBef>
              <a:defRPr/>
            </a:lvl3pPr>
            <a:lvl4pPr>
              <a:spcBef>
                <a:spcPts val="722"/>
              </a:spcBef>
              <a:defRPr/>
            </a:lvl4pPr>
            <a:lvl5pPr>
              <a:spcBef>
                <a:spcPts val="722"/>
              </a:spcBef>
              <a:defRPr/>
            </a:lvl5pPr>
          </a:lstStyle>
          <a:p>
            <a:pPr marL="330180" lvl="0" indent="-330180" algn="l" defTabSz="1320719" rtl="0" eaLnBrk="1" latinLnBrk="0" hangingPunct="1">
              <a:lnSpc>
                <a:spcPct val="100000"/>
              </a:lnSpc>
              <a:spcBef>
                <a:spcPts val="722"/>
              </a:spcBef>
              <a:buFont typeface="Wingdings" panose="05000000000000000000" pitchFamily="2" charset="2"/>
              <a:buChar char="§"/>
            </a:pPr>
            <a:r>
              <a:rPr lang="en-US" smtClean="0"/>
              <a:t>Edit Master text styles</a:t>
            </a:r>
          </a:p>
          <a:p>
            <a:pPr marL="330180" lvl="1" indent="-330180" algn="l" defTabSz="1320719" rtl="0" eaLnBrk="1" latinLnBrk="0" hangingPunct="1">
              <a:lnSpc>
                <a:spcPct val="100000"/>
              </a:lnSpc>
              <a:spcBef>
                <a:spcPts val="722"/>
              </a:spcBef>
              <a:buFont typeface="Wingdings" panose="05000000000000000000" pitchFamily="2" charset="2"/>
              <a:buChar char="§"/>
            </a:pPr>
            <a:r>
              <a:rPr lang="en-US" smtClean="0"/>
              <a:t>Second level</a:t>
            </a:r>
          </a:p>
          <a:p>
            <a:pPr marL="330180" lvl="2" indent="-330180" algn="l" defTabSz="1320719" rtl="0" eaLnBrk="1" latinLnBrk="0" hangingPunct="1">
              <a:lnSpc>
                <a:spcPct val="100000"/>
              </a:lnSpc>
              <a:spcBef>
                <a:spcPts val="722"/>
              </a:spcBef>
              <a:buFont typeface="Wingdings" panose="05000000000000000000" pitchFamily="2" charset="2"/>
              <a:buChar char="§"/>
            </a:pPr>
            <a:r>
              <a:rPr lang="en-US" smtClean="0"/>
              <a:t>Third level</a:t>
            </a:r>
          </a:p>
          <a:p>
            <a:pPr marL="330180" lvl="3" indent="-330180" algn="l" defTabSz="1320719" rtl="0" eaLnBrk="1" latinLnBrk="0" hangingPunct="1">
              <a:lnSpc>
                <a:spcPct val="100000"/>
              </a:lnSpc>
              <a:spcBef>
                <a:spcPts val="722"/>
              </a:spcBef>
              <a:buFont typeface="Wingdings" panose="05000000000000000000" pitchFamily="2" charset="2"/>
              <a:buChar char="§"/>
            </a:pPr>
            <a:r>
              <a:rPr lang="en-US" smtClean="0"/>
              <a:t>Fourth level</a:t>
            </a:r>
          </a:p>
          <a:p>
            <a:pPr marL="330180" lvl="4" indent="-330180" algn="l" defTabSz="1320719" rtl="0" eaLnBrk="1" latinLnBrk="0" hangingPunct="1">
              <a:lnSpc>
                <a:spcPct val="100000"/>
              </a:lnSpc>
              <a:spcBef>
                <a:spcPts val="722"/>
              </a:spcBef>
              <a:buFont typeface="Wingdings" panose="05000000000000000000" pitchFamily="2" charset="2"/>
              <a:buChar char="§"/>
            </a:pPr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2" y="1981200"/>
            <a:ext cx="3043238" cy="7000240"/>
          </a:xfrm>
        </p:spPr>
        <p:txBody>
          <a:bodyPr/>
          <a:lstStyle>
            <a:lvl1pPr>
              <a:spcBef>
                <a:spcPts val="722"/>
              </a:spcBef>
              <a:defRPr/>
            </a:lvl1pPr>
            <a:lvl2pPr>
              <a:spcBef>
                <a:spcPts val="722"/>
              </a:spcBef>
              <a:defRPr/>
            </a:lvl2pPr>
            <a:lvl3pPr>
              <a:spcBef>
                <a:spcPts val="722"/>
              </a:spcBef>
              <a:defRPr/>
            </a:lvl3pPr>
            <a:lvl4pPr>
              <a:spcBef>
                <a:spcPts val="722"/>
              </a:spcBef>
              <a:defRPr/>
            </a:lvl4pPr>
            <a:lvl5pPr>
              <a:spcBef>
                <a:spcPts val="722"/>
              </a:spcBef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66947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264160"/>
            <a:ext cx="6172200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Rectangle 10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0" y="9278276"/>
            <a:ext cx="308610" cy="517657"/>
          </a:xfrm>
          <a:prstGeom prst="rect">
            <a:avLst/>
          </a:prstGeom>
        </p:spPr>
        <p:txBody>
          <a:bodyPr anchor="b"/>
          <a:lstStyle>
            <a:lvl1pPr algn="r">
              <a:defRPr sz="2024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FB7B0BF-4C2A-430B-B427-4B210A41650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21155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0" y="0"/>
            <a:ext cx="6858000" cy="128966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264160"/>
            <a:ext cx="6172200" cy="78276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1417983"/>
            <a:ext cx="6172200" cy="75634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162053" y="9392359"/>
            <a:ext cx="184731" cy="4925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2601" dirty="0"/>
          </a:p>
        </p:txBody>
      </p:sp>
      <p:sp>
        <p:nvSpPr>
          <p:cNvPr id="8" name="Footer Placeholder 4"/>
          <p:cNvSpPr txBox="1">
            <a:spLocks/>
          </p:cNvSpPr>
          <p:nvPr userDrawn="1"/>
        </p:nvSpPr>
        <p:spPr>
          <a:xfrm>
            <a:off x="1371600" y="951980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/>
                </a:solidFill>
                <a:latin typeface="+mn-lt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Achronix Semiconductor Corporation </a:t>
            </a:r>
            <a:r>
              <a:rPr kumimoji="0" lang="en-US" sz="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© 2019</a:t>
            </a:r>
            <a:endParaRPr kumimoji="0" lang="en-US" sz="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8" descr="ACHRONIX_full_logo_tagline_black_and_green_2018_large.png"/>
          <p:cNvPicPr>
            <a:picLocks noChangeAspect="1"/>
          </p:cNvPicPr>
          <p:nvPr userDrawn="1"/>
        </p:nvPicPr>
        <p:blipFill>
          <a:blip r:embed="rId8" cstate="print"/>
          <a:stretch>
            <a:fillRect/>
          </a:stretch>
        </p:blipFill>
        <p:spPr>
          <a:xfrm>
            <a:off x="5159670" y="9357360"/>
            <a:ext cx="1592314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05025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</p:sldLayoutIdLst>
  <p:hf sldNum="0" hdr="0" ftr="0" dt="0"/>
  <p:txStyles>
    <p:titleStyle>
      <a:lvl1pPr algn="l" defTabSz="1320719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330180" indent="-330180" algn="l" defTabSz="1320719" rtl="0" eaLnBrk="1" latinLnBrk="0" hangingPunct="1">
        <a:lnSpc>
          <a:spcPct val="100000"/>
        </a:lnSpc>
        <a:spcBef>
          <a:spcPts val="722"/>
        </a:spcBef>
        <a:buFont typeface="Wingdings" panose="05000000000000000000" pitchFamily="2" charset="2"/>
        <a:buChar char="§"/>
        <a:defRPr sz="2889" kern="1200">
          <a:solidFill>
            <a:schemeClr val="tx1"/>
          </a:solidFill>
          <a:latin typeface="+mn-lt"/>
          <a:ea typeface="+mn-ea"/>
          <a:cs typeface="+mn-cs"/>
        </a:defRPr>
      </a:lvl1pPr>
      <a:lvl2pPr marL="990542" indent="-330180" algn="l" defTabSz="1320719" rtl="0" eaLnBrk="1" latinLnBrk="0" hangingPunct="1">
        <a:lnSpc>
          <a:spcPct val="100000"/>
        </a:lnSpc>
        <a:spcBef>
          <a:spcPts val="722"/>
        </a:spcBef>
        <a:buFont typeface="Calibri" panose="020F0502020204030204" pitchFamily="34" charset="0"/>
        <a:buChar char="‒"/>
        <a:defRPr sz="2601" kern="1200">
          <a:solidFill>
            <a:schemeClr val="tx1"/>
          </a:solidFill>
          <a:latin typeface="+mn-lt"/>
          <a:ea typeface="+mn-ea"/>
          <a:cs typeface="+mn-cs"/>
        </a:defRPr>
      </a:lvl2pPr>
      <a:lvl3pPr marL="1650902" indent="-330180" algn="l" defTabSz="1320719" rtl="0" eaLnBrk="1" latinLnBrk="0" hangingPunct="1">
        <a:lnSpc>
          <a:spcPct val="100000"/>
        </a:lnSpc>
        <a:spcBef>
          <a:spcPts val="722"/>
        </a:spcBef>
        <a:buFont typeface="Arial" panose="020B0604020202020204" pitchFamily="34" charset="0"/>
        <a:buChar char="•"/>
        <a:defRPr sz="2311" kern="1200">
          <a:solidFill>
            <a:schemeClr val="tx1"/>
          </a:solidFill>
          <a:latin typeface="+mn-lt"/>
          <a:ea typeface="+mn-ea"/>
          <a:cs typeface="+mn-cs"/>
        </a:defRPr>
      </a:lvl3pPr>
      <a:lvl4pPr marL="2311261" indent="-330180" algn="l" defTabSz="1320719" rtl="0" eaLnBrk="1" latinLnBrk="0" hangingPunct="1">
        <a:lnSpc>
          <a:spcPct val="100000"/>
        </a:lnSpc>
        <a:spcBef>
          <a:spcPts val="722"/>
        </a:spcBef>
        <a:buFont typeface="Wingdings" panose="05000000000000000000" pitchFamily="2" charset="2"/>
        <a:buChar char="§"/>
        <a:defRPr sz="2024" kern="1200">
          <a:solidFill>
            <a:schemeClr val="tx1"/>
          </a:solidFill>
          <a:latin typeface="+mn-lt"/>
          <a:ea typeface="+mn-ea"/>
          <a:cs typeface="+mn-cs"/>
        </a:defRPr>
      </a:lvl4pPr>
      <a:lvl5pPr marL="2971620" indent="-330180" algn="l" defTabSz="1320719" rtl="0" eaLnBrk="1" latinLnBrk="0" hangingPunct="1">
        <a:lnSpc>
          <a:spcPct val="100000"/>
        </a:lnSpc>
        <a:spcBef>
          <a:spcPts val="722"/>
        </a:spcBef>
        <a:buFont typeface="Arial" panose="020B0604020202020204" pitchFamily="34" charset="0"/>
        <a:buChar char="•"/>
        <a:defRPr sz="2024" kern="1200">
          <a:solidFill>
            <a:schemeClr val="tx1"/>
          </a:solidFill>
          <a:latin typeface="+mn-lt"/>
          <a:ea typeface="+mn-ea"/>
          <a:cs typeface="+mn-cs"/>
        </a:defRPr>
      </a:lvl5pPr>
      <a:lvl6pPr marL="3631981" indent="-330180" algn="l" defTabSz="132071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1" kern="1200">
          <a:solidFill>
            <a:schemeClr val="tx1"/>
          </a:solidFill>
          <a:latin typeface="+mn-lt"/>
          <a:ea typeface="+mn-ea"/>
          <a:cs typeface="+mn-cs"/>
        </a:defRPr>
      </a:lvl6pPr>
      <a:lvl7pPr marL="4292344" indent="-330180" algn="l" defTabSz="132071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1" kern="1200">
          <a:solidFill>
            <a:schemeClr val="tx1"/>
          </a:solidFill>
          <a:latin typeface="+mn-lt"/>
          <a:ea typeface="+mn-ea"/>
          <a:cs typeface="+mn-cs"/>
        </a:defRPr>
      </a:lvl7pPr>
      <a:lvl8pPr marL="4952703" indent="-330180" algn="l" defTabSz="132071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1" kern="1200">
          <a:solidFill>
            <a:schemeClr val="tx1"/>
          </a:solidFill>
          <a:latin typeface="+mn-lt"/>
          <a:ea typeface="+mn-ea"/>
          <a:cs typeface="+mn-cs"/>
        </a:defRPr>
      </a:lvl8pPr>
      <a:lvl9pPr marL="5613063" indent="-330180" algn="l" defTabSz="132071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20719" rtl="0" eaLnBrk="1" latinLnBrk="0" hangingPunct="1">
        <a:defRPr sz="2601" kern="1200">
          <a:solidFill>
            <a:schemeClr val="tx1"/>
          </a:solidFill>
          <a:latin typeface="+mn-lt"/>
          <a:ea typeface="+mn-ea"/>
          <a:cs typeface="+mn-cs"/>
        </a:defRPr>
      </a:lvl1pPr>
      <a:lvl2pPr marL="660359" algn="l" defTabSz="1320719" rtl="0" eaLnBrk="1" latinLnBrk="0" hangingPunct="1">
        <a:defRPr sz="2601" kern="1200">
          <a:solidFill>
            <a:schemeClr val="tx1"/>
          </a:solidFill>
          <a:latin typeface="+mn-lt"/>
          <a:ea typeface="+mn-ea"/>
          <a:cs typeface="+mn-cs"/>
        </a:defRPr>
      </a:lvl2pPr>
      <a:lvl3pPr marL="1320719" algn="l" defTabSz="1320719" rtl="0" eaLnBrk="1" latinLnBrk="0" hangingPunct="1">
        <a:defRPr sz="2601" kern="1200">
          <a:solidFill>
            <a:schemeClr val="tx1"/>
          </a:solidFill>
          <a:latin typeface="+mn-lt"/>
          <a:ea typeface="+mn-ea"/>
          <a:cs typeface="+mn-cs"/>
        </a:defRPr>
      </a:lvl3pPr>
      <a:lvl4pPr marL="1981081" algn="l" defTabSz="1320719" rtl="0" eaLnBrk="1" latinLnBrk="0" hangingPunct="1">
        <a:defRPr sz="2601" kern="1200">
          <a:solidFill>
            <a:schemeClr val="tx1"/>
          </a:solidFill>
          <a:latin typeface="+mn-lt"/>
          <a:ea typeface="+mn-ea"/>
          <a:cs typeface="+mn-cs"/>
        </a:defRPr>
      </a:lvl4pPr>
      <a:lvl5pPr marL="2641441" algn="l" defTabSz="1320719" rtl="0" eaLnBrk="1" latinLnBrk="0" hangingPunct="1">
        <a:defRPr sz="2601" kern="1200">
          <a:solidFill>
            <a:schemeClr val="tx1"/>
          </a:solidFill>
          <a:latin typeface="+mn-lt"/>
          <a:ea typeface="+mn-ea"/>
          <a:cs typeface="+mn-cs"/>
        </a:defRPr>
      </a:lvl5pPr>
      <a:lvl6pPr marL="3301802" algn="l" defTabSz="1320719" rtl="0" eaLnBrk="1" latinLnBrk="0" hangingPunct="1">
        <a:defRPr sz="2601" kern="1200">
          <a:solidFill>
            <a:schemeClr val="tx1"/>
          </a:solidFill>
          <a:latin typeface="+mn-lt"/>
          <a:ea typeface="+mn-ea"/>
          <a:cs typeface="+mn-cs"/>
        </a:defRPr>
      </a:lvl6pPr>
      <a:lvl7pPr marL="3962161" algn="l" defTabSz="1320719" rtl="0" eaLnBrk="1" latinLnBrk="0" hangingPunct="1">
        <a:defRPr sz="2601" kern="1200">
          <a:solidFill>
            <a:schemeClr val="tx1"/>
          </a:solidFill>
          <a:latin typeface="+mn-lt"/>
          <a:ea typeface="+mn-ea"/>
          <a:cs typeface="+mn-cs"/>
        </a:defRPr>
      </a:lvl7pPr>
      <a:lvl8pPr marL="4622523" algn="l" defTabSz="1320719" rtl="0" eaLnBrk="1" latinLnBrk="0" hangingPunct="1">
        <a:defRPr sz="2601" kern="1200">
          <a:solidFill>
            <a:schemeClr val="tx1"/>
          </a:solidFill>
          <a:latin typeface="+mn-lt"/>
          <a:ea typeface="+mn-ea"/>
          <a:cs typeface="+mn-cs"/>
        </a:defRPr>
      </a:lvl8pPr>
      <a:lvl9pPr marL="5282883" algn="l" defTabSz="1320719" rtl="0" eaLnBrk="1" latinLnBrk="0" hangingPunct="1">
        <a:defRPr sz="26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99" y="1247310"/>
            <a:ext cx="6827801" cy="556782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264160"/>
            <a:ext cx="6300788" cy="750253"/>
          </a:xfrm>
        </p:spPr>
        <p:txBody>
          <a:bodyPr>
            <a:normAutofit/>
          </a:bodyPr>
          <a:lstStyle/>
          <a:p>
            <a:r>
              <a:rPr lang="en-US" sz="3200" dirty="0" smtClean="0"/>
              <a:t>Evolving Requirements for Network</a:t>
            </a:r>
            <a:endParaRPr lang="en-US" sz="3200" dirty="0"/>
          </a:p>
        </p:txBody>
      </p:sp>
      <p:grpSp>
        <p:nvGrpSpPr>
          <p:cNvPr id="6" name="Group 5"/>
          <p:cNvGrpSpPr/>
          <p:nvPr/>
        </p:nvGrpSpPr>
        <p:grpSpPr>
          <a:xfrm>
            <a:off x="0" y="1247310"/>
            <a:ext cx="830997" cy="5858723"/>
            <a:chOff x="5862825" y="-1104940"/>
            <a:chExt cx="830997" cy="8210973"/>
          </a:xfrm>
        </p:grpSpPr>
        <p:sp>
          <p:nvSpPr>
            <p:cNvPr id="58" name="TextBox 57"/>
            <p:cNvSpPr txBox="1"/>
            <p:nvPr/>
          </p:nvSpPr>
          <p:spPr>
            <a:xfrm rot="16200000">
              <a:off x="4967522" y="-209637"/>
              <a:ext cx="262160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/>
                <a:t>Cloud /</a:t>
              </a:r>
            </a:p>
            <a:p>
              <a:pPr algn="ctr"/>
              <a:r>
                <a:rPr lang="en-US" sz="2400" b="1" dirty="0"/>
                <a:t>Data Center</a:t>
              </a:r>
            </a:p>
          </p:txBody>
        </p:sp>
        <p:sp>
          <p:nvSpPr>
            <p:cNvPr id="59" name="TextBox 58"/>
            <p:cNvSpPr txBox="1"/>
            <p:nvPr/>
          </p:nvSpPr>
          <p:spPr>
            <a:xfrm rot="16200000">
              <a:off x="4765545" y="2832641"/>
              <a:ext cx="287322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/>
                <a:t>Infrastructure</a:t>
              </a:r>
            </a:p>
          </p:txBody>
        </p:sp>
        <p:sp>
          <p:nvSpPr>
            <p:cNvPr id="61" name="TextBox 60"/>
            <p:cNvSpPr txBox="1"/>
            <p:nvPr/>
          </p:nvSpPr>
          <p:spPr>
            <a:xfrm rot="16200000">
              <a:off x="5061100" y="5734145"/>
              <a:ext cx="228211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/>
                <a:t>Edge</a:t>
              </a:r>
            </a:p>
          </p:txBody>
        </p:sp>
      </p:grpSp>
      <p:grpSp>
        <p:nvGrpSpPr>
          <p:cNvPr id="117" name="Group 116"/>
          <p:cNvGrpSpPr/>
          <p:nvPr/>
        </p:nvGrpSpPr>
        <p:grpSpPr>
          <a:xfrm>
            <a:off x="0" y="7046205"/>
            <a:ext cx="6858000" cy="2190699"/>
            <a:chOff x="-4988806" y="2540020"/>
            <a:chExt cx="16835615" cy="6023248"/>
          </a:xfrm>
        </p:grpSpPr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1EE56012-AC41-2C4E-AADD-A99D032EEF46}"/>
                </a:ext>
              </a:extLst>
            </p:cNvPr>
            <p:cNvSpPr txBox="1"/>
            <p:nvPr/>
          </p:nvSpPr>
          <p:spPr>
            <a:xfrm>
              <a:off x="-4988799" y="7632426"/>
              <a:ext cx="16835605" cy="930842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 defTabSz="1320655">
                <a:defRPr/>
              </a:pPr>
              <a:r>
                <a:rPr lang="en-US" sz="1600" dirty="0">
                  <a:solidFill>
                    <a:prstClr val="white"/>
                  </a:solidFill>
                  <a:latin typeface="Calibri"/>
                </a:rPr>
                <a:t>Objective: Deliver highest performance/watt with adaptability </a:t>
              </a:r>
            </a:p>
          </p:txBody>
        </p:sp>
        <p:grpSp>
          <p:nvGrpSpPr>
            <p:cNvPr id="119" name="Group 118"/>
            <p:cNvGrpSpPr/>
            <p:nvPr/>
          </p:nvGrpSpPr>
          <p:grpSpPr>
            <a:xfrm>
              <a:off x="-4988806" y="2540020"/>
              <a:ext cx="5283200" cy="4542086"/>
              <a:chOff x="151606" y="1758474"/>
              <a:chExt cx="3657600" cy="3144521"/>
            </a:xfrm>
          </p:grpSpPr>
          <p:sp>
            <p:nvSpPr>
              <p:cNvPr id="128" name="TextBox 127">
                <a:extLst>
                  <a:ext uri="{FF2B5EF4-FFF2-40B4-BE49-F238E27FC236}">
                    <a16:creationId xmlns:a16="http://schemas.microsoft.com/office/drawing/2014/main" id="{D3D52C4F-A01E-BA40-B230-5E7AC3ED55E0}"/>
                  </a:ext>
                </a:extLst>
              </p:cNvPr>
              <p:cNvSpPr txBox="1"/>
              <p:nvPr/>
            </p:nvSpPr>
            <p:spPr>
              <a:xfrm>
                <a:off x="151606" y="1758474"/>
                <a:ext cx="3657600" cy="3144521"/>
              </a:xfrm>
              <a:prstGeom prst="rect">
                <a:avLst/>
              </a:prstGeom>
              <a:solidFill>
                <a:srgbClr val="4472C4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/>
              </a:sp3d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wrap="square" lIns="0" tIns="91440" rIns="0" bIns="0" rtlCol="0">
                <a:noAutofit/>
              </a:bodyPr>
              <a:lstStyle>
                <a:defPPr>
                  <a:defRPr lang="en-US"/>
                </a:defPPr>
                <a:lvl1pPr algn="ctr" defTabSz="685783">
                  <a:spcAft>
                    <a:spcPts val="450"/>
                  </a:spcAft>
                  <a:defRPr sz="2400" b="1">
                    <a:solidFill>
                      <a:prstClr val="white"/>
                    </a:solidFill>
                    <a:latin typeface="Calibri"/>
                  </a:defRPr>
                </a:lvl1pPr>
              </a:lstStyle>
              <a:p>
                <a:r>
                  <a:rPr lang="en-US" sz="1800" dirty="0"/>
                  <a:t>Compute</a:t>
                </a:r>
              </a:p>
            </p:txBody>
          </p:sp>
          <p:pic>
            <p:nvPicPr>
              <p:cNvPr id="129" name="Picture 2" descr="Image result for compute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1607" y="2647661"/>
                <a:ext cx="3647215" cy="225533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120" name="Group 119"/>
            <p:cNvGrpSpPr/>
            <p:nvPr/>
          </p:nvGrpSpPr>
          <p:grpSpPr>
            <a:xfrm>
              <a:off x="809361" y="2547625"/>
              <a:ext cx="4960589" cy="4534477"/>
              <a:chOff x="4165719" y="1763739"/>
              <a:chExt cx="3434255" cy="3159579"/>
            </a:xfrm>
          </p:grpSpPr>
          <p:sp>
            <p:nvSpPr>
              <p:cNvPr id="126" name="TextBox 125">
                <a:extLst>
                  <a:ext uri="{FF2B5EF4-FFF2-40B4-BE49-F238E27FC236}">
                    <a16:creationId xmlns:a16="http://schemas.microsoft.com/office/drawing/2014/main" id="{B59927A7-9B90-6548-999A-3E984AD0FFFC}"/>
                  </a:ext>
                </a:extLst>
              </p:cNvPr>
              <p:cNvSpPr txBox="1"/>
              <p:nvPr/>
            </p:nvSpPr>
            <p:spPr>
              <a:xfrm>
                <a:off x="4165719" y="1763739"/>
                <a:ext cx="3434255" cy="3159579"/>
              </a:xfrm>
              <a:prstGeom prst="rect">
                <a:avLst/>
              </a:prstGeom>
              <a:solidFill>
                <a:srgbClr val="4472C4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/>
              </a:sp3d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wrap="square" lIns="0" tIns="91440" rIns="0" bIns="0" rtlCol="0">
                <a:noAutofit/>
              </a:bodyPr>
              <a:lstStyle>
                <a:defPPr>
                  <a:defRPr lang="en-US"/>
                </a:defPPr>
                <a:lvl1pPr algn="ctr" defTabSz="685783">
                  <a:spcAft>
                    <a:spcPts val="450"/>
                  </a:spcAft>
                  <a:defRPr sz="3200" b="1">
                    <a:solidFill>
                      <a:prstClr val="white"/>
                    </a:solidFill>
                    <a:latin typeface="Calibri"/>
                  </a:defRPr>
                </a:lvl1pPr>
              </a:lstStyle>
              <a:p>
                <a:r>
                  <a:rPr lang="en-US" sz="1800" dirty="0"/>
                  <a:t>Data Transfers</a:t>
                </a:r>
              </a:p>
            </p:txBody>
          </p:sp>
          <p:pic>
            <p:nvPicPr>
              <p:cNvPr id="127" name="Picture 4" descr="Image result for compute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186492" y="2647664"/>
                <a:ext cx="3413482" cy="227565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121" name="Group 120"/>
            <p:cNvGrpSpPr/>
            <p:nvPr/>
          </p:nvGrpSpPr>
          <p:grpSpPr>
            <a:xfrm>
              <a:off x="6284915" y="2544218"/>
              <a:ext cx="5561894" cy="4537884"/>
              <a:chOff x="7956488" y="1761381"/>
              <a:chExt cx="3850543" cy="3141612"/>
            </a:xfrm>
          </p:grpSpPr>
          <p:sp>
            <p:nvSpPr>
              <p:cNvPr id="122" name="TextBox 121">
                <a:extLst>
                  <a:ext uri="{FF2B5EF4-FFF2-40B4-BE49-F238E27FC236}">
                    <a16:creationId xmlns:a16="http://schemas.microsoft.com/office/drawing/2014/main" id="{95FD0316-5FFE-7449-AF61-5576EEAB2C24}"/>
                  </a:ext>
                </a:extLst>
              </p:cNvPr>
              <p:cNvSpPr txBox="1"/>
              <p:nvPr/>
            </p:nvSpPr>
            <p:spPr>
              <a:xfrm>
                <a:off x="7956488" y="1761381"/>
                <a:ext cx="3850537" cy="3141612"/>
              </a:xfrm>
              <a:prstGeom prst="rect">
                <a:avLst/>
              </a:prstGeom>
              <a:solidFill>
                <a:srgbClr val="4472C4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/>
              </a:sp3d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wrap="square" lIns="0" tIns="91440" rIns="0" bIns="0" rtlCol="0">
                <a:noAutofit/>
              </a:bodyPr>
              <a:lstStyle>
                <a:defPPr>
                  <a:defRPr lang="en-US"/>
                </a:defPPr>
                <a:lvl1pPr algn="ctr" defTabSz="685783">
                  <a:spcAft>
                    <a:spcPts val="450"/>
                  </a:spcAft>
                  <a:defRPr sz="3200" b="1">
                    <a:solidFill>
                      <a:prstClr val="white"/>
                    </a:solidFill>
                    <a:latin typeface="Calibri"/>
                  </a:defRPr>
                </a:lvl1pPr>
              </a:lstStyle>
              <a:p>
                <a:r>
                  <a:rPr lang="en-US" sz="1800" dirty="0"/>
                  <a:t>Memory Hierarchy</a:t>
                </a:r>
              </a:p>
            </p:txBody>
          </p:sp>
          <p:pic>
            <p:nvPicPr>
              <p:cNvPr id="123" name="Picture 122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956492" y="2370777"/>
                <a:ext cx="3850539" cy="2532216"/>
              </a:xfrm>
              <a:prstGeom prst="rect">
                <a:avLst/>
              </a:prstGeom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38100" h="38100"/>
              </a:sp3d>
            </p:spPr>
          </p:pic>
          <p:sp>
            <p:nvSpPr>
              <p:cNvPr id="124" name="Rectangle 123"/>
              <p:cNvSpPr/>
              <p:nvPr/>
            </p:nvSpPr>
            <p:spPr>
              <a:xfrm>
                <a:off x="9356851" y="3175984"/>
                <a:ext cx="999999" cy="345744"/>
              </a:xfrm>
              <a:prstGeom prst="rect">
                <a:avLst/>
              </a:prstGeom>
              <a:solidFill>
                <a:srgbClr val="27568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760875"/>
                <a:endParaRPr lang="en-US" sz="1050" b="1" dirty="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125" name="TextBox 124"/>
              <p:cNvSpPr txBox="1"/>
              <p:nvPr/>
            </p:nvSpPr>
            <p:spPr>
              <a:xfrm>
                <a:off x="9269246" y="3167845"/>
                <a:ext cx="1395420" cy="4979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50" b="1" dirty="0">
                    <a:solidFill>
                      <a:srgbClr val="EAEAEA"/>
                    </a:solidFill>
                  </a:rPr>
                  <a:t>Block RAM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64604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Introducing Speedster7t: FPGA Devices with ASIC Performance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30199" y="5861779"/>
            <a:ext cx="6384901" cy="3416497"/>
          </a:xfrm>
          <a:prstGeom prst="rect">
            <a:avLst/>
          </a:prstGeom>
        </p:spPr>
        <p:txBody>
          <a:bodyPr vert="horz" lIns="132080" tIns="66041" rIns="132080" bIns="66041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Calibri" panose="020F0502020204030204" pitchFamily="34" charset="0"/>
              <a:buChar char="‒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en-US" sz="2601" dirty="0"/>
          </a:p>
          <a:p>
            <a:r>
              <a:rPr lang="en-US" sz="2889" dirty="0"/>
              <a:t>Speedster7t is a new class of FPGA optimized for high bandwidth workloads</a:t>
            </a:r>
          </a:p>
          <a:p>
            <a:pPr lvl="1"/>
            <a:r>
              <a:rPr lang="en-US" sz="2689" dirty="0" smtClean="0"/>
              <a:t>Break </a:t>
            </a:r>
            <a:r>
              <a:rPr lang="en-US" sz="2689" dirty="0"/>
              <a:t>historical bottlenecks that reduce efficiency</a:t>
            </a:r>
          </a:p>
          <a:p>
            <a:r>
              <a:rPr lang="en-US" sz="2889" dirty="0"/>
              <a:t>ASIC </a:t>
            </a:r>
            <a:r>
              <a:rPr lang="en-US" sz="2889" dirty="0" smtClean="0"/>
              <a:t>level performance with FPGA architecture</a:t>
            </a:r>
            <a:endParaRPr lang="en-US" sz="2889" dirty="0"/>
          </a:p>
          <a:p>
            <a:r>
              <a:rPr lang="en-US" sz="2889" dirty="0" smtClean="0"/>
              <a:t>Highest efficiency </a:t>
            </a:r>
            <a:r>
              <a:rPr lang="en-US" sz="2889" b="1" dirty="0" smtClean="0"/>
              <a:t>Compute </a:t>
            </a:r>
            <a:r>
              <a:rPr lang="en-US" sz="2889" dirty="0" smtClean="0"/>
              <a:t>engines</a:t>
            </a:r>
          </a:p>
          <a:p>
            <a:pPr lvl="1"/>
            <a:r>
              <a:rPr lang="en-US" sz="2601" dirty="0" smtClean="0"/>
              <a:t>New </a:t>
            </a:r>
            <a:r>
              <a:rPr lang="en-US" sz="2601" dirty="0"/>
              <a:t>Machine Learning Processor (MLP) </a:t>
            </a:r>
            <a:endParaRPr lang="en-US" sz="2601" dirty="0" smtClean="0"/>
          </a:p>
          <a:p>
            <a:r>
              <a:rPr lang="en-US" sz="3089" dirty="0" smtClean="0"/>
              <a:t>Efficient </a:t>
            </a:r>
            <a:r>
              <a:rPr lang="en-US" sz="3089" b="1" dirty="0"/>
              <a:t>Data Transfers</a:t>
            </a:r>
          </a:p>
          <a:p>
            <a:pPr lvl="1"/>
            <a:r>
              <a:rPr lang="en-US" sz="2601" dirty="0"/>
              <a:t>New Network-on-Chip eliminates routing congestion</a:t>
            </a:r>
          </a:p>
          <a:p>
            <a:r>
              <a:rPr lang="en-US" sz="2889" dirty="0" smtClean="0"/>
              <a:t>Balanced </a:t>
            </a:r>
            <a:r>
              <a:rPr lang="en-US" sz="2889" b="1" dirty="0"/>
              <a:t>Memory Hierarchy</a:t>
            </a:r>
          </a:p>
          <a:p>
            <a:pPr lvl="1"/>
            <a:r>
              <a:rPr lang="en-US" sz="2601" dirty="0"/>
              <a:t>Highest speed interfaces and external memory bandwidth</a:t>
            </a:r>
          </a:p>
          <a:p>
            <a:pPr lvl="1"/>
            <a:endParaRPr lang="en-US" sz="2601" dirty="0"/>
          </a:p>
          <a:p>
            <a:pPr marL="660359" lvl="1" indent="0">
              <a:buNone/>
            </a:pPr>
            <a:endParaRPr lang="en-US" sz="260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88" t="19305" r="13611" b="19723"/>
          <a:stretch/>
        </p:blipFill>
        <p:spPr>
          <a:xfrm>
            <a:off x="688143" y="1251679"/>
            <a:ext cx="5481713" cy="4610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1070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Math </a:t>
            </a:r>
            <a:r>
              <a:rPr lang="en-US" dirty="0"/>
              <a:t>Block Optimized for AI/ML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1522751" y="3077270"/>
            <a:ext cx="3783966" cy="4881254"/>
            <a:chOff x="7326688" y="1447800"/>
            <a:chExt cx="3780382" cy="5087262"/>
          </a:xfrm>
        </p:grpSpPr>
        <p:grpSp>
          <p:nvGrpSpPr>
            <p:cNvPr id="145" name="Group 144"/>
            <p:cNvGrpSpPr/>
            <p:nvPr/>
          </p:nvGrpSpPr>
          <p:grpSpPr>
            <a:xfrm>
              <a:off x="7997740" y="5997231"/>
              <a:ext cx="2155371" cy="245021"/>
              <a:chOff x="8378450" y="5762892"/>
              <a:chExt cx="2155371" cy="443303"/>
            </a:xfrm>
          </p:grpSpPr>
          <p:cxnSp>
            <p:nvCxnSpPr>
              <p:cNvPr id="427" name="Straight Arrow Connector 426"/>
              <p:cNvCxnSpPr/>
              <p:nvPr/>
            </p:nvCxnSpPr>
            <p:spPr>
              <a:xfrm flipV="1">
                <a:off x="8378450" y="5766312"/>
                <a:ext cx="0" cy="43988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8" name="Straight Arrow Connector 427"/>
              <p:cNvCxnSpPr/>
              <p:nvPr/>
            </p:nvCxnSpPr>
            <p:spPr>
              <a:xfrm flipV="1">
                <a:off x="10533821" y="5762892"/>
                <a:ext cx="0" cy="43988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3" name="Rectangle 152"/>
            <p:cNvSpPr/>
            <p:nvPr/>
          </p:nvSpPr>
          <p:spPr>
            <a:xfrm>
              <a:off x="7326688" y="1447800"/>
              <a:ext cx="3724826" cy="4538540"/>
            </a:xfrm>
            <a:prstGeom prst="rect">
              <a:avLst/>
            </a:prstGeom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4" name="TextBox 173"/>
            <p:cNvSpPr txBox="1"/>
            <p:nvPr/>
          </p:nvSpPr>
          <p:spPr>
            <a:xfrm>
              <a:off x="7993563" y="5989760"/>
              <a:ext cx="958136" cy="54530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/>
                <a:t>Memory </a:t>
              </a:r>
            </a:p>
            <a:p>
              <a:pPr algn="ctr"/>
              <a:r>
                <a:rPr lang="en-US" sz="1400" dirty="0"/>
                <a:t>Cascade in</a:t>
              </a:r>
            </a:p>
          </p:txBody>
        </p:sp>
        <p:sp>
          <p:nvSpPr>
            <p:cNvPr id="176" name="TextBox 175"/>
            <p:cNvSpPr txBox="1"/>
            <p:nvPr/>
          </p:nvSpPr>
          <p:spPr>
            <a:xfrm>
              <a:off x="10148934" y="5986340"/>
              <a:ext cx="958136" cy="54530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/>
                <a:t>Operand</a:t>
              </a:r>
            </a:p>
            <a:p>
              <a:pPr algn="ctr"/>
              <a:r>
                <a:rPr lang="en-US" sz="1400" dirty="0"/>
                <a:t>Cascade in</a:t>
              </a:r>
            </a:p>
          </p:txBody>
        </p:sp>
        <p:grpSp>
          <p:nvGrpSpPr>
            <p:cNvPr id="438" name="Group 437"/>
            <p:cNvGrpSpPr/>
            <p:nvPr/>
          </p:nvGrpSpPr>
          <p:grpSpPr>
            <a:xfrm>
              <a:off x="7665721" y="1618109"/>
              <a:ext cx="3019692" cy="4157851"/>
              <a:chOff x="8584825" y="1881610"/>
              <a:chExt cx="2686451" cy="3699007"/>
            </a:xfrm>
          </p:grpSpPr>
          <p:grpSp>
            <p:nvGrpSpPr>
              <p:cNvPr id="439" name="Group 438"/>
              <p:cNvGrpSpPr/>
              <p:nvPr/>
            </p:nvGrpSpPr>
            <p:grpSpPr>
              <a:xfrm>
                <a:off x="8584825" y="3008804"/>
                <a:ext cx="1087164" cy="2571813"/>
                <a:chOff x="3649808" y="2676524"/>
                <a:chExt cx="1087164" cy="2571813"/>
              </a:xfrm>
            </p:grpSpPr>
            <p:sp>
              <p:nvSpPr>
                <p:cNvPr id="569" name="Rounded Rectangle 568"/>
                <p:cNvSpPr/>
                <p:nvPr/>
              </p:nvSpPr>
              <p:spPr>
                <a:xfrm>
                  <a:off x="3649808" y="2676524"/>
                  <a:ext cx="1087164" cy="2571813"/>
                </a:xfrm>
                <a:prstGeom prst="roundRect">
                  <a:avLst>
                    <a:gd name="adj" fmla="val 12286"/>
                  </a:avLst>
                </a:prstGeom>
                <a:solidFill>
                  <a:schemeClr val="bg1">
                    <a:lumMod val="75000"/>
                  </a:schemeClr>
                </a:solidFill>
                <a:ln w="254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0" tIns="264160" rIns="0" bIns="88053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algn="ctr" defTabSz="1760875"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dirty="0">
                      <a:latin typeface="Calibri" pitchFamily="34" charset="0"/>
                      <a:cs typeface="Calibri" pitchFamily="34" charset="0"/>
                    </a:rPr>
                    <a:t>BRAM72k</a:t>
                  </a:r>
                </a:p>
              </p:txBody>
            </p:sp>
            <p:grpSp>
              <p:nvGrpSpPr>
                <p:cNvPr id="570" name="Group 569"/>
                <p:cNvGrpSpPr/>
                <p:nvPr/>
              </p:nvGrpSpPr>
              <p:grpSpPr>
                <a:xfrm>
                  <a:off x="3661338" y="4897107"/>
                  <a:ext cx="146718" cy="170193"/>
                  <a:chOff x="3647052" y="4258932"/>
                  <a:chExt cx="182880" cy="212141"/>
                </a:xfrm>
              </p:grpSpPr>
              <p:cxnSp>
                <p:nvCxnSpPr>
                  <p:cNvPr id="574" name="Straight Connector 573"/>
                  <p:cNvCxnSpPr/>
                  <p:nvPr/>
                </p:nvCxnSpPr>
                <p:spPr>
                  <a:xfrm>
                    <a:off x="3647052" y="4258932"/>
                    <a:ext cx="182880" cy="106071"/>
                  </a:xfrm>
                  <a:prstGeom prst="lin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25400" cap="rnd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575" name="Straight Connector 574"/>
                  <p:cNvCxnSpPr/>
                  <p:nvPr/>
                </p:nvCxnSpPr>
                <p:spPr>
                  <a:xfrm flipH="1">
                    <a:off x="3647052" y="4365003"/>
                    <a:ext cx="182880" cy="106070"/>
                  </a:xfrm>
                  <a:prstGeom prst="lin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25400" cap="rnd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</p:grpSp>
            <p:grpSp>
              <p:nvGrpSpPr>
                <p:cNvPr id="571" name="Group 570"/>
                <p:cNvGrpSpPr/>
                <p:nvPr/>
              </p:nvGrpSpPr>
              <p:grpSpPr>
                <a:xfrm rot="10800000">
                  <a:off x="4590254" y="4897107"/>
                  <a:ext cx="146718" cy="170193"/>
                  <a:chOff x="3647052" y="4258932"/>
                  <a:chExt cx="182880" cy="212141"/>
                </a:xfrm>
              </p:grpSpPr>
              <p:cxnSp>
                <p:nvCxnSpPr>
                  <p:cNvPr id="572" name="Straight Connector 571"/>
                  <p:cNvCxnSpPr/>
                  <p:nvPr/>
                </p:nvCxnSpPr>
                <p:spPr>
                  <a:xfrm>
                    <a:off x="3647052" y="4258932"/>
                    <a:ext cx="182880" cy="106071"/>
                  </a:xfrm>
                  <a:prstGeom prst="lin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25400" cap="rnd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573" name="Straight Connector 572"/>
                  <p:cNvCxnSpPr/>
                  <p:nvPr/>
                </p:nvCxnSpPr>
                <p:spPr>
                  <a:xfrm flipH="1">
                    <a:off x="3647052" y="4365003"/>
                    <a:ext cx="182880" cy="106070"/>
                  </a:xfrm>
                  <a:prstGeom prst="lin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25400" cap="rnd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</p:grpSp>
          </p:grpSp>
          <p:grpSp>
            <p:nvGrpSpPr>
              <p:cNvPr id="440" name="Group 439"/>
              <p:cNvGrpSpPr/>
              <p:nvPr/>
            </p:nvGrpSpPr>
            <p:grpSpPr>
              <a:xfrm>
                <a:off x="8584825" y="1881610"/>
                <a:ext cx="1087164" cy="1042097"/>
                <a:chOff x="3649808" y="1272540"/>
                <a:chExt cx="1087164" cy="1042097"/>
              </a:xfrm>
            </p:grpSpPr>
            <p:sp>
              <p:nvSpPr>
                <p:cNvPr id="562" name="Rounded Rectangle 561"/>
                <p:cNvSpPr/>
                <p:nvPr/>
              </p:nvSpPr>
              <p:spPr>
                <a:xfrm>
                  <a:off x="3649808" y="1272540"/>
                  <a:ext cx="1087164" cy="1042097"/>
                </a:xfrm>
                <a:prstGeom prst="roundRect">
                  <a:avLst>
                    <a:gd name="adj" fmla="val 12286"/>
                  </a:avLst>
                </a:prstGeom>
                <a:solidFill>
                  <a:schemeClr val="bg1">
                    <a:lumMod val="75000"/>
                  </a:schemeClr>
                </a:solidFill>
                <a:ln w="254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0" tIns="264160" rIns="0" bIns="88053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algn="ctr" defTabSz="1760875"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dirty="0">
                      <a:latin typeface="Calibri" pitchFamily="34" charset="0"/>
                      <a:cs typeface="Calibri" pitchFamily="34" charset="0"/>
                    </a:rPr>
                    <a:t>Register</a:t>
                  </a:r>
                  <a:br>
                    <a:rPr lang="en-US" dirty="0">
                      <a:latin typeface="Calibri" pitchFamily="34" charset="0"/>
                      <a:cs typeface="Calibri" pitchFamily="34" charset="0"/>
                    </a:rPr>
                  </a:br>
                  <a:r>
                    <a:rPr lang="en-US" dirty="0">
                      <a:latin typeface="Calibri" pitchFamily="34" charset="0"/>
                      <a:cs typeface="Calibri" pitchFamily="34" charset="0"/>
                    </a:rPr>
                    <a:t>File</a:t>
                  </a:r>
                </a:p>
              </p:txBody>
            </p:sp>
            <p:grpSp>
              <p:nvGrpSpPr>
                <p:cNvPr id="563" name="Group 562"/>
                <p:cNvGrpSpPr/>
                <p:nvPr/>
              </p:nvGrpSpPr>
              <p:grpSpPr>
                <a:xfrm>
                  <a:off x="3661338" y="1963407"/>
                  <a:ext cx="146718" cy="170193"/>
                  <a:chOff x="3647052" y="4258932"/>
                  <a:chExt cx="182880" cy="212141"/>
                </a:xfrm>
              </p:grpSpPr>
              <p:cxnSp>
                <p:nvCxnSpPr>
                  <p:cNvPr id="567" name="Straight Connector 566"/>
                  <p:cNvCxnSpPr/>
                  <p:nvPr/>
                </p:nvCxnSpPr>
                <p:spPr>
                  <a:xfrm>
                    <a:off x="3647052" y="4258932"/>
                    <a:ext cx="182880" cy="106071"/>
                  </a:xfrm>
                  <a:prstGeom prst="lin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25400" cap="rnd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568" name="Straight Connector 567"/>
                  <p:cNvCxnSpPr/>
                  <p:nvPr/>
                </p:nvCxnSpPr>
                <p:spPr>
                  <a:xfrm flipH="1">
                    <a:off x="3647052" y="4365003"/>
                    <a:ext cx="182880" cy="106070"/>
                  </a:xfrm>
                  <a:prstGeom prst="lin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25400" cap="rnd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</p:grpSp>
            <p:grpSp>
              <p:nvGrpSpPr>
                <p:cNvPr id="564" name="Group 563"/>
                <p:cNvGrpSpPr/>
                <p:nvPr/>
              </p:nvGrpSpPr>
              <p:grpSpPr>
                <a:xfrm rot="10800000">
                  <a:off x="4590254" y="1963407"/>
                  <a:ext cx="146718" cy="170193"/>
                  <a:chOff x="3647052" y="4258932"/>
                  <a:chExt cx="182880" cy="212141"/>
                </a:xfrm>
              </p:grpSpPr>
              <p:cxnSp>
                <p:nvCxnSpPr>
                  <p:cNvPr id="565" name="Straight Connector 564"/>
                  <p:cNvCxnSpPr/>
                  <p:nvPr/>
                </p:nvCxnSpPr>
                <p:spPr>
                  <a:xfrm>
                    <a:off x="3647052" y="4258932"/>
                    <a:ext cx="182880" cy="106071"/>
                  </a:xfrm>
                  <a:prstGeom prst="lin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25400" cap="rnd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566" name="Straight Connector 565"/>
                  <p:cNvCxnSpPr/>
                  <p:nvPr/>
                </p:nvCxnSpPr>
                <p:spPr>
                  <a:xfrm flipH="1">
                    <a:off x="3647052" y="4365003"/>
                    <a:ext cx="182880" cy="106070"/>
                  </a:xfrm>
                  <a:prstGeom prst="lin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25400" cap="rnd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</p:grpSp>
          </p:grpSp>
          <p:sp>
            <p:nvSpPr>
              <p:cNvPr id="441" name="Rounded Rectangle 440"/>
              <p:cNvSpPr/>
              <p:nvPr/>
            </p:nvSpPr>
            <p:spPr>
              <a:xfrm>
                <a:off x="9815856" y="3771454"/>
                <a:ext cx="1455420" cy="1804746"/>
              </a:xfrm>
              <a:prstGeom prst="roundRect">
                <a:avLst>
                  <a:gd name="adj" fmla="val 8667"/>
                </a:avLst>
              </a:prstGeom>
              <a:solidFill>
                <a:schemeClr val="bg1">
                  <a:lumMod val="75000"/>
                </a:schemeClr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b" anchorCtr="0" compatLnSpc="1">
                <a:prstTxWarp prst="textNoShape">
                  <a:avLst/>
                </a:prstTxWarp>
              </a:bodyPr>
              <a:lstStyle/>
              <a:p>
                <a:pPr algn="ctr" defTabSz="1760875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dirty="0">
                    <a:latin typeface="Calibri" pitchFamily="34" charset="0"/>
                    <a:cs typeface="Calibri" pitchFamily="34" charset="0"/>
                  </a:rPr>
                  <a:t>Integer MAC</a:t>
                </a:r>
              </a:p>
            </p:txBody>
          </p:sp>
          <p:sp>
            <p:nvSpPr>
              <p:cNvPr id="442" name="Oval 441"/>
              <p:cNvSpPr/>
              <p:nvPr/>
            </p:nvSpPr>
            <p:spPr>
              <a:xfrm rot="5400000">
                <a:off x="10204006" y="4682623"/>
                <a:ext cx="62346" cy="6234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43" name="Oval 442"/>
              <p:cNvSpPr/>
              <p:nvPr/>
            </p:nvSpPr>
            <p:spPr>
              <a:xfrm rot="5400000">
                <a:off x="10204006" y="4846428"/>
                <a:ext cx="62346" cy="6234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44" name="Oval 443"/>
              <p:cNvSpPr/>
              <p:nvPr/>
            </p:nvSpPr>
            <p:spPr>
              <a:xfrm rot="5400000">
                <a:off x="10204006" y="5010232"/>
                <a:ext cx="62346" cy="6234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45" name="Rectangle 444"/>
              <p:cNvSpPr/>
              <p:nvPr/>
            </p:nvSpPr>
            <p:spPr>
              <a:xfrm>
                <a:off x="10424949" y="3854607"/>
                <a:ext cx="428625" cy="1429193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vert" wrap="square" lIns="0" tIns="0" rIns="0" bIns="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defTabSz="1760875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200" dirty="0">
                    <a:latin typeface="Calibri" pitchFamily="34" charset="0"/>
                    <a:cs typeface="Calibri" pitchFamily="34" charset="0"/>
                  </a:rPr>
                  <a:t>Fracturable</a:t>
                </a:r>
              </a:p>
              <a:p>
                <a:pPr algn="ctr" defTabSz="1760875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200" dirty="0">
                    <a:latin typeface="Calibri" pitchFamily="34" charset="0"/>
                    <a:cs typeface="Calibri" pitchFamily="34" charset="0"/>
                  </a:rPr>
                  <a:t>Adder / Accumulator</a:t>
                </a:r>
              </a:p>
            </p:txBody>
          </p:sp>
          <p:grpSp>
            <p:nvGrpSpPr>
              <p:cNvPr id="446" name="Group 445"/>
              <p:cNvGrpSpPr/>
              <p:nvPr/>
            </p:nvGrpSpPr>
            <p:grpSpPr>
              <a:xfrm>
                <a:off x="10023277" y="3854362"/>
                <a:ext cx="385500" cy="151958"/>
                <a:chOff x="5617621" y="3522082"/>
                <a:chExt cx="385500" cy="151958"/>
              </a:xfrm>
            </p:grpSpPr>
            <p:grpSp>
              <p:nvGrpSpPr>
                <p:cNvPr id="552" name="Group 551"/>
                <p:cNvGrpSpPr/>
                <p:nvPr/>
              </p:nvGrpSpPr>
              <p:grpSpPr>
                <a:xfrm>
                  <a:off x="5617621" y="3522082"/>
                  <a:ext cx="280261" cy="151958"/>
                  <a:chOff x="5617621" y="3522082"/>
                  <a:chExt cx="280261" cy="151958"/>
                </a:xfrm>
              </p:grpSpPr>
              <p:grpSp>
                <p:nvGrpSpPr>
                  <p:cNvPr id="554" name="Group 553"/>
                  <p:cNvGrpSpPr/>
                  <p:nvPr/>
                </p:nvGrpSpPr>
                <p:grpSpPr>
                  <a:xfrm>
                    <a:off x="5745924" y="3522082"/>
                    <a:ext cx="151958" cy="151958"/>
                    <a:chOff x="8513205" y="2181462"/>
                    <a:chExt cx="295276" cy="295276"/>
                  </a:xfrm>
                </p:grpSpPr>
                <p:sp>
                  <p:nvSpPr>
                    <p:cNvPr id="558" name="Oval 557"/>
                    <p:cNvSpPr/>
                    <p:nvPr/>
                  </p:nvSpPr>
                  <p:spPr>
                    <a:xfrm>
                      <a:off x="8513682" y="2181939"/>
                      <a:ext cx="294323" cy="294323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grpSp>
                  <p:nvGrpSpPr>
                    <p:cNvPr id="559" name="Group 558"/>
                    <p:cNvGrpSpPr/>
                    <p:nvPr/>
                  </p:nvGrpSpPr>
                  <p:grpSpPr>
                    <a:xfrm>
                      <a:off x="8513205" y="2181462"/>
                      <a:ext cx="295276" cy="295276"/>
                      <a:chOff x="8595360" y="1836419"/>
                      <a:chExt cx="1767840" cy="1767840"/>
                    </a:xfrm>
                  </p:grpSpPr>
                  <p:cxnSp>
                    <p:nvCxnSpPr>
                      <p:cNvPr id="560" name="Straight Connector 559"/>
                      <p:cNvCxnSpPr/>
                      <p:nvPr/>
                    </p:nvCxnSpPr>
                    <p:spPr>
                      <a:xfrm rot="2700000">
                        <a:off x="9479280" y="1836420"/>
                        <a:ext cx="0" cy="1767840"/>
                      </a:xfrm>
                      <a:prstGeom prst="line">
                        <a:avLst/>
                      </a:prstGeom>
                      <a:ln w="12700">
                        <a:solidFill>
                          <a:schemeClr val="bg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561" name="Straight Connector 560"/>
                      <p:cNvCxnSpPr/>
                      <p:nvPr/>
                    </p:nvCxnSpPr>
                    <p:spPr>
                      <a:xfrm rot="18900000" flipV="1">
                        <a:off x="9479280" y="1836419"/>
                        <a:ext cx="0" cy="1767840"/>
                      </a:xfrm>
                      <a:prstGeom prst="line">
                        <a:avLst/>
                      </a:prstGeom>
                      <a:ln w="12700">
                        <a:solidFill>
                          <a:schemeClr val="bg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grpSp>
                <p:nvGrpSpPr>
                  <p:cNvPr id="555" name="Group 554"/>
                  <p:cNvGrpSpPr/>
                  <p:nvPr/>
                </p:nvGrpSpPr>
                <p:grpSpPr>
                  <a:xfrm>
                    <a:off x="5617621" y="3562052"/>
                    <a:ext cx="139552" cy="72018"/>
                    <a:chOff x="7574757" y="3221629"/>
                    <a:chExt cx="139552" cy="72018"/>
                  </a:xfrm>
                </p:grpSpPr>
                <p:cxnSp>
                  <p:nvCxnSpPr>
                    <p:cNvPr id="556" name="Straight Arrow Connector 555"/>
                    <p:cNvCxnSpPr/>
                    <p:nvPr/>
                  </p:nvCxnSpPr>
                  <p:spPr>
                    <a:xfrm>
                      <a:off x="7574757" y="3221629"/>
                      <a:ext cx="139552" cy="456"/>
                    </a:xfrm>
                    <a:prstGeom prst="straightConnector1">
                      <a:avLst/>
                    </a:prstGeom>
                    <a:ln>
                      <a:solidFill>
                        <a:schemeClr val="tx1"/>
                      </a:solidFill>
                      <a:tailEnd type="triangle" w="sm" len="sm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57" name="Straight Arrow Connector 556"/>
                    <p:cNvCxnSpPr/>
                    <p:nvPr/>
                  </p:nvCxnSpPr>
                  <p:spPr>
                    <a:xfrm>
                      <a:off x="7574757" y="3293191"/>
                      <a:ext cx="139552" cy="456"/>
                    </a:xfrm>
                    <a:prstGeom prst="straightConnector1">
                      <a:avLst/>
                    </a:prstGeom>
                    <a:ln>
                      <a:solidFill>
                        <a:schemeClr val="tx1"/>
                      </a:solidFill>
                      <a:tailEnd type="triangle" w="sm" len="sm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cxnSp>
              <p:nvCxnSpPr>
                <p:cNvPr id="553" name="Straight Arrow Connector 552"/>
                <p:cNvCxnSpPr/>
                <p:nvPr/>
              </p:nvCxnSpPr>
              <p:spPr>
                <a:xfrm>
                  <a:off x="5897637" y="3598061"/>
                  <a:ext cx="105484" cy="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47" name="Group 446"/>
              <p:cNvGrpSpPr/>
              <p:nvPr/>
            </p:nvGrpSpPr>
            <p:grpSpPr>
              <a:xfrm>
                <a:off x="10023277" y="4059263"/>
                <a:ext cx="385500" cy="151958"/>
                <a:chOff x="5617621" y="3522082"/>
                <a:chExt cx="385500" cy="151958"/>
              </a:xfrm>
            </p:grpSpPr>
            <p:grpSp>
              <p:nvGrpSpPr>
                <p:cNvPr id="542" name="Group 541"/>
                <p:cNvGrpSpPr/>
                <p:nvPr/>
              </p:nvGrpSpPr>
              <p:grpSpPr>
                <a:xfrm>
                  <a:off x="5617621" y="3522082"/>
                  <a:ext cx="280261" cy="151958"/>
                  <a:chOff x="5617621" y="3522082"/>
                  <a:chExt cx="280261" cy="151958"/>
                </a:xfrm>
              </p:grpSpPr>
              <p:grpSp>
                <p:nvGrpSpPr>
                  <p:cNvPr id="544" name="Group 543"/>
                  <p:cNvGrpSpPr/>
                  <p:nvPr/>
                </p:nvGrpSpPr>
                <p:grpSpPr>
                  <a:xfrm>
                    <a:off x="5745924" y="3522082"/>
                    <a:ext cx="151958" cy="151958"/>
                    <a:chOff x="8513205" y="2181462"/>
                    <a:chExt cx="295276" cy="295276"/>
                  </a:xfrm>
                </p:grpSpPr>
                <p:sp>
                  <p:nvSpPr>
                    <p:cNvPr id="548" name="Oval 547"/>
                    <p:cNvSpPr/>
                    <p:nvPr/>
                  </p:nvSpPr>
                  <p:spPr>
                    <a:xfrm>
                      <a:off x="8513682" y="2181939"/>
                      <a:ext cx="294323" cy="294323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grpSp>
                  <p:nvGrpSpPr>
                    <p:cNvPr id="549" name="Group 548"/>
                    <p:cNvGrpSpPr/>
                    <p:nvPr/>
                  </p:nvGrpSpPr>
                  <p:grpSpPr>
                    <a:xfrm>
                      <a:off x="8513205" y="2181462"/>
                      <a:ext cx="295276" cy="295276"/>
                      <a:chOff x="8595360" y="1836419"/>
                      <a:chExt cx="1767840" cy="1767840"/>
                    </a:xfrm>
                  </p:grpSpPr>
                  <p:cxnSp>
                    <p:nvCxnSpPr>
                      <p:cNvPr id="550" name="Straight Connector 549"/>
                      <p:cNvCxnSpPr/>
                      <p:nvPr/>
                    </p:nvCxnSpPr>
                    <p:spPr>
                      <a:xfrm rot="2700000">
                        <a:off x="9479280" y="1836420"/>
                        <a:ext cx="0" cy="1767840"/>
                      </a:xfrm>
                      <a:prstGeom prst="line">
                        <a:avLst/>
                      </a:prstGeom>
                      <a:ln w="12700">
                        <a:solidFill>
                          <a:schemeClr val="bg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551" name="Straight Connector 550"/>
                      <p:cNvCxnSpPr/>
                      <p:nvPr/>
                    </p:nvCxnSpPr>
                    <p:spPr>
                      <a:xfrm rot="18900000" flipV="1">
                        <a:off x="9479280" y="1836419"/>
                        <a:ext cx="0" cy="1767840"/>
                      </a:xfrm>
                      <a:prstGeom prst="line">
                        <a:avLst/>
                      </a:prstGeom>
                      <a:ln w="12700">
                        <a:solidFill>
                          <a:schemeClr val="bg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grpSp>
                <p:nvGrpSpPr>
                  <p:cNvPr id="545" name="Group 544"/>
                  <p:cNvGrpSpPr/>
                  <p:nvPr/>
                </p:nvGrpSpPr>
                <p:grpSpPr>
                  <a:xfrm>
                    <a:off x="5617621" y="3562052"/>
                    <a:ext cx="139552" cy="72018"/>
                    <a:chOff x="7574757" y="3221629"/>
                    <a:chExt cx="139552" cy="72018"/>
                  </a:xfrm>
                </p:grpSpPr>
                <p:cxnSp>
                  <p:nvCxnSpPr>
                    <p:cNvPr id="546" name="Straight Arrow Connector 545"/>
                    <p:cNvCxnSpPr/>
                    <p:nvPr/>
                  </p:nvCxnSpPr>
                  <p:spPr>
                    <a:xfrm>
                      <a:off x="7574757" y="3221629"/>
                      <a:ext cx="139552" cy="456"/>
                    </a:xfrm>
                    <a:prstGeom prst="straightConnector1">
                      <a:avLst/>
                    </a:prstGeom>
                    <a:ln>
                      <a:solidFill>
                        <a:schemeClr val="tx1"/>
                      </a:solidFill>
                      <a:tailEnd type="triangle" w="sm" len="sm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47" name="Straight Arrow Connector 546"/>
                    <p:cNvCxnSpPr/>
                    <p:nvPr/>
                  </p:nvCxnSpPr>
                  <p:spPr>
                    <a:xfrm>
                      <a:off x="7574757" y="3293191"/>
                      <a:ext cx="139552" cy="456"/>
                    </a:xfrm>
                    <a:prstGeom prst="straightConnector1">
                      <a:avLst/>
                    </a:prstGeom>
                    <a:ln>
                      <a:solidFill>
                        <a:schemeClr val="tx1"/>
                      </a:solidFill>
                      <a:tailEnd type="triangle" w="sm" len="sm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cxnSp>
              <p:nvCxnSpPr>
                <p:cNvPr id="543" name="Straight Arrow Connector 542"/>
                <p:cNvCxnSpPr/>
                <p:nvPr/>
              </p:nvCxnSpPr>
              <p:spPr>
                <a:xfrm>
                  <a:off x="5897637" y="3598061"/>
                  <a:ext cx="105484" cy="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48" name="Group 447"/>
              <p:cNvGrpSpPr/>
              <p:nvPr/>
            </p:nvGrpSpPr>
            <p:grpSpPr>
              <a:xfrm>
                <a:off x="10023277" y="4264164"/>
                <a:ext cx="385500" cy="151958"/>
                <a:chOff x="5617621" y="3522082"/>
                <a:chExt cx="385500" cy="151958"/>
              </a:xfrm>
            </p:grpSpPr>
            <p:grpSp>
              <p:nvGrpSpPr>
                <p:cNvPr id="532" name="Group 531"/>
                <p:cNvGrpSpPr/>
                <p:nvPr/>
              </p:nvGrpSpPr>
              <p:grpSpPr>
                <a:xfrm>
                  <a:off x="5617621" y="3522082"/>
                  <a:ext cx="280261" cy="151958"/>
                  <a:chOff x="5617621" y="3522082"/>
                  <a:chExt cx="280261" cy="151958"/>
                </a:xfrm>
              </p:grpSpPr>
              <p:grpSp>
                <p:nvGrpSpPr>
                  <p:cNvPr id="534" name="Group 533"/>
                  <p:cNvGrpSpPr/>
                  <p:nvPr/>
                </p:nvGrpSpPr>
                <p:grpSpPr>
                  <a:xfrm>
                    <a:off x="5745924" y="3522082"/>
                    <a:ext cx="151958" cy="151958"/>
                    <a:chOff x="8513205" y="2181462"/>
                    <a:chExt cx="295276" cy="295276"/>
                  </a:xfrm>
                </p:grpSpPr>
                <p:sp>
                  <p:nvSpPr>
                    <p:cNvPr id="538" name="Oval 537"/>
                    <p:cNvSpPr/>
                    <p:nvPr/>
                  </p:nvSpPr>
                  <p:spPr>
                    <a:xfrm>
                      <a:off x="8513682" y="2181939"/>
                      <a:ext cx="294323" cy="294323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grpSp>
                  <p:nvGrpSpPr>
                    <p:cNvPr id="539" name="Group 538"/>
                    <p:cNvGrpSpPr/>
                    <p:nvPr/>
                  </p:nvGrpSpPr>
                  <p:grpSpPr>
                    <a:xfrm>
                      <a:off x="8513205" y="2181462"/>
                      <a:ext cx="295276" cy="295276"/>
                      <a:chOff x="8595360" y="1836419"/>
                      <a:chExt cx="1767840" cy="1767840"/>
                    </a:xfrm>
                  </p:grpSpPr>
                  <p:cxnSp>
                    <p:nvCxnSpPr>
                      <p:cNvPr id="540" name="Straight Connector 539"/>
                      <p:cNvCxnSpPr/>
                      <p:nvPr/>
                    </p:nvCxnSpPr>
                    <p:spPr>
                      <a:xfrm rot="2700000">
                        <a:off x="9479280" y="1836420"/>
                        <a:ext cx="0" cy="1767840"/>
                      </a:xfrm>
                      <a:prstGeom prst="line">
                        <a:avLst/>
                      </a:prstGeom>
                      <a:ln w="12700">
                        <a:solidFill>
                          <a:schemeClr val="bg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541" name="Straight Connector 540"/>
                      <p:cNvCxnSpPr/>
                      <p:nvPr/>
                    </p:nvCxnSpPr>
                    <p:spPr>
                      <a:xfrm rot="18900000" flipV="1">
                        <a:off x="9479280" y="1836419"/>
                        <a:ext cx="0" cy="1767840"/>
                      </a:xfrm>
                      <a:prstGeom prst="line">
                        <a:avLst/>
                      </a:prstGeom>
                      <a:ln w="12700">
                        <a:solidFill>
                          <a:schemeClr val="bg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grpSp>
                <p:nvGrpSpPr>
                  <p:cNvPr id="535" name="Group 534"/>
                  <p:cNvGrpSpPr/>
                  <p:nvPr/>
                </p:nvGrpSpPr>
                <p:grpSpPr>
                  <a:xfrm>
                    <a:off x="5617621" y="3562052"/>
                    <a:ext cx="139552" cy="72018"/>
                    <a:chOff x="7574757" y="3221629"/>
                    <a:chExt cx="139552" cy="72018"/>
                  </a:xfrm>
                </p:grpSpPr>
                <p:cxnSp>
                  <p:nvCxnSpPr>
                    <p:cNvPr id="536" name="Straight Arrow Connector 535"/>
                    <p:cNvCxnSpPr/>
                    <p:nvPr/>
                  </p:nvCxnSpPr>
                  <p:spPr>
                    <a:xfrm>
                      <a:off x="7574757" y="3221629"/>
                      <a:ext cx="139552" cy="456"/>
                    </a:xfrm>
                    <a:prstGeom prst="straightConnector1">
                      <a:avLst/>
                    </a:prstGeom>
                    <a:ln>
                      <a:solidFill>
                        <a:schemeClr val="tx1"/>
                      </a:solidFill>
                      <a:tailEnd type="triangle" w="sm" len="sm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37" name="Straight Arrow Connector 536"/>
                    <p:cNvCxnSpPr/>
                    <p:nvPr/>
                  </p:nvCxnSpPr>
                  <p:spPr>
                    <a:xfrm>
                      <a:off x="7574757" y="3293191"/>
                      <a:ext cx="139552" cy="456"/>
                    </a:xfrm>
                    <a:prstGeom prst="straightConnector1">
                      <a:avLst/>
                    </a:prstGeom>
                    <a:ln>
                      <a:solidFill>
                        <a:schemeClr val="tx1"/>
                      </a:solidFill>
                      <a:tailEnd type="triangle" w="sm" len="sm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cxnSp>
              <p:nvCxnSpPr>
                <p:cNvPr id="533" name="Straight Arrow Connector 532"/>
                <p:cNvCxnSpPr/>
                <p:nvPr/>
              </p:nvCxnSpPr>
              <p:spPr>
                <a:xfrm>
                  <a:off x="5897637" y="3598061"/>
                  <a:ext cx="105484" cy="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49" name="Group 448"/>
              <p:cNvGrpSpPr/>
              <p:nvPr/>
            </p:nvGrpSpPr>
            <p:grpSpPr>
              <a:xfrm>
                <a:off x="10023277" y="4469064"/>
                <a:ext cx="385500" cy="151958"/>
                <a:chOff x="5617621" y="3522082"/>
                <a:chExt cx="385500" cy="151958"/>
              </a:xfrm>
            </p:grpSpPr>
            <p:grpSp>
              <p:nvGrpSpPr>
                <p:cNvPr id="522" name="Group 521"/>
                <p:cNvGrpSpPr/>
                <p:nvPr/>
              </p:nvGrpSpPr>
              <p:grpSpPr>
                <a:xfrm>
                  <a:off x="5617621" y="3522082"/>
                  <a:ext cx="280261" cy="151958"/>
                  <a:chOff x="5617621" y="3522082"/>
                  <a:chExt cx="280261" cy="151958"/>
                </a:xfrm>
              </p:grpSpPr>
              <p:grpSp>
                <p:nvGrpSpPr>
                  <p:cNvPr id="524" name="Group 523"/>
                  <p:cNvGrpSpPr/>
                  <p:nvPr/>
                </p:nvGrpSpPr>
                <p:grpSpPr>
                  <a:xfrm>
                    <a:off x="5745924" y="3522082"/>
                    <a:ext cx="151958" cy="151958"/>
                    <a:chOff x="8513205" y="2181462"/>
                    <a:chExt cx="295276" cy="295276"/>
                  </a:xfrm>
                </p:grpSpPr>
                <p:sp>
                  <p:nvSpPr>
                    <p:cNvPr id="528" name="Oval 527"/>
                    <p:cNvSpPr/>
                    <p:nvPr/>
                  </p:nvSpPr>
                  <p:spPr>
                    <a:xfrm>
                      <a:off x="8513682" y="2181939"/>
                      <a:ext cx="294323" cy="294323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grpSp>
                  <p:nvGrpSpPr>
                    <p:cNvPr id="529" name="Group 528"/>
                    <p:cNvGrpSpPr/>
                    <p:nvPr/>
                  </p:nvGrpSpPr>
                  <p:grpSpPr>
                    <a:xfrm>
                      <a:off x="8513205" y="2181462"/>
                      <a:ext cx="295276" cy="295276"/>
                      <a:chOff x="8595360" y="1836419"/>
                      <a:chExt cx="1767840" cy="1767840"/>
                    </a:xfrm>
                  </p:grpSpPr>
                  <p:cxnSp>
                    <p:nvCxnSpPr>
                      <p:cNvPr id="530" name="Straight Connector 529"/>
                      <p:cNvCxnSpPr/>
                      <p:nvPr/>
                    </p:nvCxnSpPr>
                    <p:spPr>
                      <a:xfrm rot="2700000">
                        <a:off x="9479280" y="1836420"/>
                        <a:ext cx="0" cy="1767840"/>
                      </a:xfrm>
                      <a:prstGeom prst="line">
                        <a:avLst/>
                      </a:prstGeom>
                      <a:ln w="12700">
                        <a:solidFill>
                          <a:schemeClr val="bg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531" name="Straight Connector 530"/>
                      <p:cNvCxnSpPr/>
                      <p:nvPr/>
                    </p:nvCxnSpPr>
                    <p:spPr>
                      <a:xfrm rot="18900000" flipV="1">
                        <a:off x="9479280" y="1836419"/>
                        <a:ext cx="0" cy="1767840"/>
                      </a:xfrm>
                      <a:prstGeom prst="line">
                        <a:avLst/>
                      </a:prstGeom>
                      <a:ln w="12700">
                        <a:solidFill>
                          <a:schemeClr val="bg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grpSp>
                <p:nvGrpSpPr>
                  <p:cNvPr id="525" name="Group 524"/>
                  <p:cNvGrpSpPr/>
                  <p:nvPr/>
                </p:nvGrpSpPr>
                <p:grpSpPr>
                  <a:xfrm>
                    <a:off x="5617621" y="3562052"/>
                    <a:ext cx="139552" cy="72018"/>
                    <a:chOff x="7574757" y="3221629"/>
                    <a:chExt cx="139552" cy="72018"/>
                  </a:xfrm>
                </p:grpSpPr>
                <p:cxnSp>
                  <p:nvCxnSpPr>
                    <p:cNvPr id="526" name="Straight Arrow Connector 525"/>
                    <p:cNvCxnSpPr/>
                    <p:nvPr/>
                  </p:nvCxnSpPr>
                  <p:spPr>
                    <a:xfrm>
                      <a:off x="7574757" y="3221629"/>
                      <a:ext cx="139552" cy="456"/>
                    </a:xfrm>
                    <a:prstGeom prst="straightConnector1">
                      <a:avLst/>
                    </a:prstGeom>
                    <a:ln>
                      <a:solidFill>
                        <a:schemeClr val="tx1"/>
                      </a:solidFill>
                      <a:tailEnd type="triangle" w="sm" len="sm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27" name="Straight Arrow Connector 526"/>
                    <p:cNvCxnSpPr/>
                    <p:nvPr/>
                  </p:nvCxnSpPr>
                  <p:spPr>
                    <a:xfrm>
                      <a:off x="7574757" y="3293191"/>
                      <a:ext cx="139552" cy="456"/>
                    </a:xfrm>
                    <a:prstGeom prst="straightConnector1">
                      <a:avLst/>
                    </a:prstGeom>
                    <a:ln>
                      <a:solidFill>
                        <a:schemeClr val="tx1"/>
                      </a:solidFill>
                      <a:tailEnd type="triangle" w="sm" len="sm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cxnSp>
              <p:nvCxnSpPr>
                <p:cNvPr id="523" name="Straight Arrow Connector 522"/>
                <p:cNvCxnSpPr/>
                <p:nvPr/>
              </p:nvCxnSpPr>
              <p:spPr>
                <a:xfrm>
                  <a:off x="5897637" y="3598061"/>
                  <a:ext cx="105484" cy="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50" name="Group 449"/>
              <p:cNvGrpSpPr/>
              <p:nvPr/>
            </p:nvGrpSpPr>
            <p:grpSpPr>
              <a:xfrm>
                <a:off x="10023277" y="5132087"/>
                <a:ext cx="385500" cy="151958"/>
                <a:chOff x="5617621" y="3522082"/>
                <a:chExt cx="385500" cy="151958"/>
              </a:xfrm>
            </p:grpSpPr>
            <p:grpSp>
              <p:nvGrpSpPr>
                <p:cNvPr id="512" name="Group 511"/>
                <p:cNvGrpSpPr/>
                <p:nvPr/>
              </p:nvGrpSpPr>
              <p:grpSpPr>
                <a:xfrm>
                  <a:off x="5617621" y="3522082"/>
                  <a:ext cx="280261" cy="151958"/>
                  <a:chOff x="5617621" y="3522082"/>
                  <a:chExt cx="280261" cy="151958"/>
                </a:xfrm>
              </p:grpSpPr>
              <p:grpSp>
                <p:nvGrpSpPr>
                  <p:cNvPr id="514" name="Group 513"/>
                  <p:cNvGrpSpPr/>
                  <p:nvPr/>
                </p:nvGrpSpPr>
                <p:grpSpPr>
                  <a:xfrm>
                    <a:off x="5745924" y="3522082"/>
                    <a:ext cx="151958" cy="151958"/>
                    <a:chOff x="8513205" y="2181462"/>
                    <a:chExt cx="295276" cy="295276"/>
                  </a:xfrm>
                </p:grpSpPr>
                <p:sp>
                  <p:nvSpPr>
                    <p:cNvPr id="518" name="Oval 517"/>
                    <p:cNvSpPr/>
                    <p:nvPr/>
                  </p:nvSpPr>
                  <p:spPr>
                    <a:xfrm>
                      <a:off x="8513682" y="2181939"/>
                      <a:ext cx="294323" cy="294323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grpSp>
                  <p:nvGrpSpPr>
                    <p:cNvPr id="519" name="Group 518"/>
                    <p:cNvGrpSpPr/>
                    <p:nvPr/>
                  </p:nvGrpSpPr>
                  <p:grpSpPr>
                    <a:xfrm>
                      <a:off x="8513205" y="2181462"/>
                      <a:ext cx="295276" cy="295276"/>
                      <a:chOff x="8595360" y="1836419"/>
                      <a:chExt cx="1767840" cy="1767840"/>
                    </a:xfrm>
                  </p:grpSpPr>
                  <p:cxnSp>
                    <p:nvCxnSpPr>
                      <p:cNvPr id="520" name="Straight Connector 519"/>
                      <p:cNvCxnSpPr/>
                      <p:nvPr/>
                    </p:nvCxnSpPr>
                    <p:spPr>
                      <a:xfrm rot="2700000">
                        <a:off x="9479280" y="1836420"/>
                        <a:ext cx="0" cy="1767840"/>
                      </a:xfrm>
                      <a:prstGeom prst="line">
                        <a:avLst/>
                      </a:prstGeom>
                      <a:ln w="12700">
                        <a:solidFill>
                          <a:schemeClr val="bg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521" name="Straight Connector 520"/>
                      <p:cNvCxnSpPr/>
                      <p:nvPr/>
                    </p:nvCxnSpPr>
                    <p:spPr>
                      <a:xfrm rot="18900000" flipV="1">
                        <a:off x="9479280" y="1836419"/>
                        <a:ext cx="0" cy="1767840"/>
                      </a:xfrm>
                      <a:prstGeom prst="line">
                        <a:avLst/>
                      </a:prstGeom>
                      <a:ln w="12700">
                        <a:solidFill>
                          <a:schemeClr val="bg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grpSp>
                <p:nvGrpSpPr>
                  <p:cNvPr id="515" name="Group 514"/>
                  <p:cNvGrpSpPr/>
                  <p:nvPr/>
                </p:nvGrpSpPr>
                <p:grpSpPr>
                  <a:xfrm>
                    <a:off x="5617621" y="3562052"/>
                    <a:ext cx="139552" cy="72018"/>
                    <a:chOff x="7574757" y="3221629"/>
                    <a:chExt cx="139552" cy="72018"/>
                  </a:xfrm>
                </p:grpSpPr>
                <p:cxnSp>
                  <p:nvCxnSpPr>
                    <p:cNvPr id="516" name="Straight Arrow Connector 515"/>
                    <p:cNvCxnSpPr/>
                    <p:nvPr/>
                  </p:nvCxnSpPr>
                  <p:spPr>
                    <a:xfrm>
                      <a:off x="7574757" y="3221629"/>
                      <a:ext cx="139552" cy="456"/>
                    </a:xfrm>
                    <a:prstGeom prst="straightConnector1">
                      <a:avLst/>
                    </a:prstGeom>
                    <a:ln>
                      <a:solidFill>
                        <a:schemeClr val="tx1"/>
                      </a:solidFill>
                      <a:tailEnd type="triangle" w="sm" len="sm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17" name="Straight Arrow Connector 516"/>
                    <p:cNvCxnSpPr/>
                    <p:nvPr/>
                  </p:nvCxnSpPr>
                  <p:spPr>
                    <a:xfrm>
                      <a:off x="7574757" y="3293191"/>
                      <a:ext cx="139552" cy="456"/>
                    </a:xfrm>
                    <a:prstGeom prst="straightConnector1">
                      <a:avLst/>
                    </a:prstGeom>
                    <a:ln>
                      <a:solidFill>
                        <a:schemeClr val="tx1"/>
                      </a:solidFill>
                      <a:tailEnd type="triangle" w="sm" len="sm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cxnSp>
              <p:nvCxnSpPr>
                <p:cNvPr id="513" name="Straight Arrow Connector 512"/>
                <p:cNvCxnSpPr/>
                <p:nvPr/>
              </p:nvCxnSpPr>
              <p:spPr>
                <a:xfrm>
                  <a:off x="5897637" y="3598061"/>
                  <a:ext cx="105484" cy="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51" name="Group 450"/>
              <p:cNvGrpSpPr/>
              <p:nvPr/>
            </p:nvGrpSpPr>
            <p:grpSpPr>
              <a:xfrm>
                <a:off x="9815856" y="1881611"/>
                <a:ext cx="1455420" cy="1804746"/>
                <a:chOff x="9815856" y="1881611"/>
                <a:chExt cx="1455420" cy="1804746"/>
              </a:xfrm>
            </p:grpSpPr>
            <p:sp>
              <p:nvSpPr>
                <p:cNvPr id="452" name="Rounded Rectangle 451"/>
                <p:cNvSpPr/>
                <p:nvPr/>
              </p:nvSpPr>
              <p:spPr>
                <a:xfrm>
                  <a:off x="9815856" y="1881611"/>
                  <a:ext cx="1455420" cy="1804746"/>
                </a:xfrm>
                <a:prstGeom prst="roundRect">
                  <a:avLst>
                    <a:gd name="adj" fmla="val 8667"/>
                  </a:avLst>
                </a:prstGeom>
                <a:solidFill>
                  <a:schemeClr val="bg1">
                    <a:lumMod val="75000"/>
                  </a:schemeClr>
                </a:solidFill>
                <a:ln w="254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0" tIns="0" rIns="0" bIns="0" numCol="1" rtlCol="0" anchor="b" anchorCtr="0" compatLnSpc="1">
                  <a:prstTxWarp prst="textNoShape">
                    <a:avLst/>
                  </a:prstTxWarp>
                </a:bodyPr>
                <a:lstStyle/>
                <a:p>
                  <a:pPr algn="ctr" defTabSz="1760875"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dirty="0">
                      <a:latin typeface="Calibri" pitchFamily="34" charset="0"/>
                      <a:cs typeface="Calibri" pitchFamily="34" charset="0"/>
                    </a:rPr>
                    <a:t>Float MAC</a:t>
                  </a:r>
                </a:p>
              </p:txBody>
            </p:sp>
            <p:sp>
              <p:nvSpPr>
                <p:cNvPr id="453" name="Oval 452"/>
                <p:cNvSpPr/>
                <p:nvPr/>
              </p:nvSpPr>
              <p:spPr>
                <a:xfrm rot="5400000">
                  <a:off x="10204006" y="2797600"/>
                  <a:ext cx="62346" cy="62346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454" name="Oval 453"/>
                <p:cNvSpPr/>
                <p:nvPr/>
              </p:nvSpPr>
              <p:spPr>
                <a:xfrm rot="5400000">
                  <a:off x="10204006" y="2961405"/>
                  <a:ext cx="62346" cy="62346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455" name="Oval 454"/>
                <p:cNvSpPr/>
                <p:nvPr/>
              </p:nvSpPr>
              <p:spPr>
                <a:xfrm rot="5400000">
                  <a:off x="10204006" y="3125209"/>
                  <a:ext cx="62346" cy="62346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456" name="Rectangle 455"/>
                <p:cNvSpPr/>
                <p:nvPr/>
              </p:nvSpPr>
              <p:spPr>
                <a:xfrm>
                  <a:off x="10424949" y="1969584"/>
                  <a:ext cx="428625" cy="1429193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vert" wrap="square" lIns="0" tIns="0" rIns="0" bIns="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algn="ctr" defTabSz="1760875"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1200" dirty="0">
                      <a:latin typeface="Calibri" pitchFamily="34" charset="0"/>
                      <a:cs typeface="Calibri" pitchFamily="34" charset="0"/>
                    </a:rPr>
                    <a:t>Fracturable</a:t>
                  </a:r>
                </a:p>
                <a:p>
                  <a:pPr algn="ctr" defTabSz="1760875"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1200" dirty="0">
                      <a:latin typeface="Calibri" pitchFamily="34" charset="0"/>
                      <a:cs typeface="Calibri" pitchFamily="34" charset="0"/>
                    </a:rPr>
                    <a:t>Adder / Accumulator</a:t>
                  </a:r>
                </a:p>
              </p:txBody>
            </p:sp>
            <p:grpSp>
              <p:nvGrpSpPr>
                <p:cNvPr id="457" name="Group 456"/>
                <p:cNvGrpSpPr/>
                <p:nvPr/>
              </p:nvGrpSpPr>
              <p:grpSpPr>
                <a:xfrm>
                  <a:off x="10023277" y="1969339"/>
                  <a:ext cx="385500" cy="151958"/>
                  <a:chOff x="5617621" y="3522082"/>
                  <a:chExt cx="385500" cy="151958"/>
                </a:xfrm>
              </p:grpSpPr>
              <p:grpSp>
                <p:nvGrpSpPr>
                  <p:cNvPr id="502" name="Group 501"/>
                  <p:cNvGrpSpPr/>
                  <p:nvPr/>
                </p:nvGrpSpPr>
                <p:grpSpPr>
                  <a:xfrm>
                    <a:off x="5617621" y="3522082"/>
                    <a:ext cx="280261" cy="151958"/>
                    <a:chOff x="5617621" y="3522082"/>
                    <a:chExt cx="280261" cy="151958"/>
                  </a:xfrm>
                </p:grpSpPr>
                <p:grpSp>
                  <p:nvGrpSpPr>
                    <p:cNvPr id="504" name="Group 503"/>
                    <p:cNvGrpSpPr/>
                    <p:nvPr/>
                  </p:nvGrpSpPr>
                  <p:grpSpPr>
                    <a:xfrm>
                      <a:off x="5745924" y="3522082"/>
                      <a:ext cx="151958" cy="151958"/>
                      <a:chOff x="8513205" y="2181462"/>
                      <a:chExt cx="295276" cy="295276"/>
                    </a:xfrm>
                  </p:grpSpPr>
                  <p:sp>
                    <p:nvSpPr>
                      <p:cNvPr id="508" name="Oval 507"/>
                      <p:cNvSpPr/>
                      <p:nvPr/>
                    </p:nvSpPr>
                    <p:spPr>
                      <a:xfrm>
                        <a:off x="8513682" y="2181939"/>
                        <a:ext cx="294323" cy="294323"/>
                      </a:xfrm>
                      <a:prstGeom prst="ellipse">
                        <a:avLst/>
                      </a:prstGeom>
                      <a:solidFill>
                        <a:srgbClr val="FF000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  <p:grpSp>
                    <p:nvGrpSpPr>
                      <p:cNvPr id="509" name="Group 508"/>
                      <p:cNvGrpSpPr/>
                      <p:nvPr/>
                    </p:nvGrpSpPr>
                    <p:grpSpPr>
                      <a:xfrm>
                        <a:off x="8513205" y="2181462"/>
                        <a:ext cx="295276" cy="295276"/>
                        <a:chOff x="8595360" y="1836419"/>
                        <a:chExt cx="1767840" cy="1767840"/>
                      </a:xfrm>
                    </p:grpSpPr>
                    <p:cxnSp>
                      <p:nvCxnSpPr>
                        <p:cNvPr id="510" name="Straight Connector 509"/>
                        <p:cNvCxnSpPr/>
                        <p:nvPr/>
                      </p:nvCxnSpPr>
                      <p:spPr>
                        <a:xfrm rot="2700000">
                          <a:off x="9479280" y="1836420"/>
                          <a:ext cx="0" cy="1767840"/>
                        </a:xfrm>
                        <a:prstGeom prst="line">
                          <a:avLst/>
                        </a:prstGeom>
                        <a:ln w="12700">
                          <a:solidFill>
                            <a:schemeClr val="bg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511" name="Straight Connector 510"/>
                        <p:cNvCxnSpPr/>
                        <p:nvPr/>
                      </p:nvCxnSpPr>
                      <p:spPr>
                        <a:xfrm rot="18900000" flipV="1">
                          <a:off x="9479280" y="1836419"/>
                          <a:ext cx="0" cy="1767840"/>
                        </a:xfrm>
                        <a:prstGeom prst="line">
                          <a:avLst/>
                        </a:prstGeom>
                        <a:ln w="12700">
                          <a:solidFill>
                            <a:schemeClr val="bg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</p:grpSp>
                <p:grpSp>
                  <p:nvGrpSpPr>
                    <p:cNvPr id="505" name="Group 504"/>
                    <p:cNvGrpSpPr/>
                    <p:nvPr/>
                  </p:nvGrpSpPr>
                  <p:grpSpPr>
                    <a:xfrm>
                      <a:off x="5617621" y="3562052"/>
                      <a:ext cx="139552" cy="72018"/>
                      <a:chOff x="7574757" y="3221629"/>
                      <a:chExt cx="139552" cy="72018"/>
                    </a:xfrm>
                  </p:grpSpPr>
                  <p:cxnSp>
                    <p:nvCxnSpPr>
                      <p:cNvPr id="506" name="Straight Arrow Connector 505"/>
                      <p:cNvCxnSpPr/>
                      <p:nvPr/>
                    </p:nvCxnSpPr>
                    <p:spPr>
                      <a:xfrm>
                        <a:off x="7574757" y="3221629"/>
                        <a:ext cx="139552" cy="456"/>
                      </a:xfrm>
                      <a:prstGeom prst="straightConnector1">
                        <a:avLst/>
                      </a:prstGeom>
                      <a:ln>
                        <a:solidFill>
                          <a:schemeClr val="tx1"/>
                        </a:solidFill>
                        <a:tailEnd type="triangle" w="sm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507" name="Straight Arrow Connector 506"/>
                      <p:cNvCxnSpPr/>
                      <p:nvPr/>
                    </p:nvCxnSpPr>
                    <p:spPr>
                      <a:xfrm>
                        <a:off x="7574757" y="3293191"/>
                        <a:ext cx="139552" cy="456"/>
                      </a:xfrm>
                      <a:prstGeom prst="straightConnector1">
                        <a:avLst/>
                      </a:prstGeom>
                      <a:ln>
                        <a:solidFill>
                          <a:schemeClr val="tx1"/>
                        </a:solidFill>
                        <a:tailEnd type="triangle" w="sm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cxnSp>
                <p:nvCxnSpPr>
                  <p:cNvPr id="503" name="Straight Arrow Connector 502"/>
                  <p:cNvCxnSpPr/>
                  <p:nvPr/>
                </p:nvCxnSpPr>
                <p:spPr>
                  <a:xfrm>
                    <a:off x="5897637" y="3598061"/>
                    <a:ext cx="105484" cy="0"/>
                  </a:xfrm>
                  <a:prstGeom prst="straightConnector1">
                    <a:avLst/>
                  </a:prstGeom>
                  <a:ln>
                    <a:solidFill>
                      <a:schemeClr val="tx1"/>
                    </a:solidFill>
                    <a:tailEnd type="triangle" w="sm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58" name="Group 457"/>
                <p:cNvGrpSpPr/>
                <p:nvPr/>
              </p:nvGrpSpPr>
              <p:grpSpPr>
                <a:xfrm>
                  <a:off x="10023277" y="2174240"/>
                  <a:ext cx="385500" cy="151958"/>
                  <a:chOff x="5617621" y="3522082"/>
                  <a:chExt cx="385500" cy="151958"/>
                </a:xfrm>
              </p:grpSpPr>
              <p:grpSp>
                <p:nvGrpSpPr>
                  <p:cNvPr id="492" name="Group 491"/>
                  <p:cNvGrpSpPr/>
                  <p:nvPr/>
                </p:nvGrpSpPr>
                <p:grpSpPr>
                  <a:xfrm>
                    <a:off x="5617621" y="3522082"/>
                    <a:ext cx="280261" cy="151958"/>
                    <a:chOff x="5617621" y="3522082"/>
                    <a:chExt cx="280261" cy="151958"/>
                  </a:xfrm>
                </p:grpSpPr>
                <p:grpSp>
                  <p:nvGrpSpPr>
                    <p:cNvPr id="494" name="Group 493"/>
                    <p:cNvGrpSpPr/>
                    <p:nvPr/>
                  </p:nvGrpSpPr>
                  <p:grpSpPr>
                    <a:xfrm>
                      <a:off x="5745924" y="3522082"/>
                      <a:ext cx="151958" cy="151958"/>
                      <a:chOff x="8513205" y="2181462"/>
                      <a:chExt cx="295276" cy="295276"/>
                    </a:xfrm>
                  </p:grpSpPr>
                  <p:sp>
                    <p:nvSpPr>
                      <p:cNvPr id="498" name="Oval 497"/>
                      <p:cNvSpPr/>
                      <p:nvPr/>
                    </p:nvSpPr>
                    <p:spPr>
                      <a:xfrm>
                        <a:off x="8513682" y="2181939"/>
                        <a:ext cx="294323" cy="294323"/>
                      </a:xfrm>
                      <a:prstGeom prst="ellipse">
                        <a:avLst/>
                      </a:prstGeom>
                      <a:solidFill>
                        <a:srgbClr val="FF000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  <p:grpSp>
                    <p:nvGrpSpPr>
                      <p:cNvPr id="499" name="Group 498"/>
                      <p:cNvGrpSpPr/>
                      <p:nvPr/>
                    </p:nvGrpSpPr>
                    <p:grpSpPr>
                      <a:xfrm>
                        <a:off x="8513205" y="2181462"/>
                        <a:ext cx="295276" cy="295276"/>
                        <a:chOff x="8595360" y="1836419"/>
                        <a:chExt cx="1767840" cy="1767840"/>
                      </a:xfrm>
                    </p:grpSpPr>
                    <p:cxnSp>
                      <p:nvCxnSpPr>
                        <p:cNvPr id="500" name="Straight Connector 499"/>
                        <p:cNvCxnSpPr/>
                        <p:nvPr/>
                      </p:nvCxnSpPr>
                      <p:spPr>
                        <a:xfrm rot="2700000">
                          <a:off x="9479280" y="1836420"/>
                          <a:ext cx="0" cy="1767840"/>
                        </a:xfrm>
                        <a:prstGeom prst="line">
                          <a:avLst/>
                        </a:prstGeom>
                        <a:ln w="12700">
                          <a:solidFill>
                            <a:schemeClr val="bg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501" name="Straight Connector 500"/>
                        <p:cNvCxnSpPr/>
                        <p:nvPr/>
                      </p:nvCxnSpPr>
                      <p:spPr>
                        <a:xfrm rot="18900000" flipV="1">
                          <a:off x="9479280" y="1836419"/>
                          <a:ext cx="0" cy="1767840"/>
                        </a:xfrm>
                        <a:prstGeom prst="line">
                          <a:avLst/>
                        </a:prstGeom>
                        <a:ln w="12700">
                          <a:solidFill>
                            <a:schemeClr val="bg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</p:grpSp>
                <p:grpSp>
                  <p:nvGrpSpPr>
                    <p:cNvPr id="495" name="Group 494"/>
                    <p:cNvGrpSpPr/>
                    <p:nvPr/>
                  </p:nvGrpSpPr>
                  <p:grpSpPr>
                    <a:xfrm>
                      <a:off x="5617621" y="3562052"/>
                      <a:ext cx="139552" cy="72018"/>
                      <a:chOff x="7574757" y="3221629"/>
                      <a:chExt cx="139552" cy="72018"/>
                    </a:xfrm>
                  </p:grpSpPr>
                  <p:cxnSp>
                    <p:nvCxnSpPr>
                      <p:cNvPr id="496" name="Straight Arrow Connector 495"/>
                      <p:cNvCxnSpPr/>
                      <p:nvPr/>
                    </p:nvCxnSpPr>
                    <p:spPr>
                      <a:xfrm>
                        <a:off x="7574757" y="3221629"/>
                        <a:ext cx="139552" cy="456"/>
                      </a:xfrm>
                      <a:prstGeom prst="straightConnector1">
                        <a:avLst/>
                      </a:prstGeom>
                      <a:ln>
                        <a:solidFill>
                          <a:schemeClr val="tx1"/>
                        </a:solidFill>
                        <a:tailEnd type="triangle" w="sm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97" name="Straight Arrow Connector 496"/>
                      <p:cNvCxnSpPr/>
                      <p:nvPr/>
                    </p:nvCxnSpPr>
                    <p:spPr>
                      <a:xfrm>
                        <a:off x="7574757" y="3293191"/>
                        <a:ext cx="139552" cy="456"/>
                      </a:xfrm>
                      <a:prstGeom prst="straightConnector1">
                        <a:avLst/>
                      </a:prstGeom>
                      <a:ln>
                        <a:solidFill>
                          <a:schemeClr val="tx1"/>
                        </a:solidFill>
                        <a:tailEnd type="triangle" w="sm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cxnSp>
                <p:nvCxnSpPr>
                  <p:cNvPr id="493" name="Straight Arrow Connector 492"/>
                  <p:cNvCxnSpPr/>
                  <p:nvPr/>
                </p:nvCxnSpPr>
                <p:spPr>
                  <a:xfrm>
                    <a:off x="5897637" y="3598061"/>
                    <a:ext cx="105484" cy="0"/>
                  </a:xfrm>
                  <a:prstGeom prst="straightConnector1">
                    <a:avLst/>
                  </a:prstGeom>
                  <a:ln>
                    <a:solidFill>
                      <a:schemeClr val="tx1"/>
                    </a:solidFill>
                    <a:tailEnd type="triangle" w="sm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59" name="Group 458"/>
                <p:cNvGrpSpPr/>
                <p:nvPr/>
              </p:nvGrpSpPr>
              <p:grpSpPr>
                <a:xfrm>
                  <a:off x="10023277" y="2379141"/>
                  <a:ext cx="385500" cy="151958"/>
                  <a:chOff x="5617621" y="3522082"/>
                  <a:chExt cx="385500" cy="151958"/>
                </a:xfrm>
              </p:grpSpPr>
              <p:grpSp>
                <p:nvGrpSpPr>
                  <p:cNvPr id="482" name="Group 481"/>
                  <p:cNvGrpSpPr/>
                  <p:nvPr/>
                </p:nvGrpSpPr>
                <p:grpSpPr>
                  <a:xfrm>
                    <a:off x="5617621" y="3522082"/>
                    <a:ext cx="280261" cy="151958"/>
                    <a:chOff x="5617621" y="3522082"/>
                    <a:chExt cx="280261" cy="151958"/>
                  </a:xfrm>
                </p:grpSpPr>
                <p:grpSp>
                  <p:nvGrpSpPr>
                    <p:cNvPr id="484" name="Group 483"/>
                    <p:cNvGrpSpPr/>
                    <p:nvPr/>
                  </p:nvGrpSpPr>
                  <p:grpSpPr>
                    <a:xfrm>
                      <a:off x="5745924" y="3522082"/>
                      <a:ext cx="151958" cy="151958"/>
                      <a:chOff x="8513205" y="2181462"/>
                      <a:chExt cx="295276" cy="295276"/>
                    </a:xfrm>
                  </p:grpSpPr>
                  <p:sp>
                    <p:nvSpPr>
                      <p:cNvPr id="488" name="Oval 487"/>
                      <p:cNvSpPr/>
                      <p:nvPr/>
                    </p:nvSpPr>
                    <p:spPr>
                      <a:xfrm>
                        <a:off x="8513682" y="2181939"/>
                        <a:ext cx="294323" cy="294323"/>
                      </a:xfrm>
                      <a:prstGeom prst="ellipse">
                        <a:avLst/>
                      </a:prstGeom>
                      <a:solidFill>
                        <a:srgbClr val="FF000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  <p:grpSp>
                    <p:nvGrpSpPr>
                      <p:cNvPr id="489" name="Group 488"/>
                      <p:cNvGrpSpPr/>
                      <p:nvPr/>
                    </p:nvGrpSpPr>
                    <p:grpSpPr>
                      <a:xfrm>
                        <a:off x="8513205" y="2181462"/>
                        <a:ext cx="295276" cy="295276"/>
                        <a:chOff x="8595360" y="1836419"/>
                        <a:chExt cx="1767840" cy="1767840"/>
                      </a:xfrm>
                    </p:grpSpPr>
                    <p:cxnSp>
                      <p:nvCxnSpPr>
                        <p:cNvPr id="490" name="Straight Connector 489"/>
                        <p:cNvCxnSpPr/>
                        <p:nvPr/>
                      </p:nvCxnSpPr>
                      <p:spPr>
                        <a:xfrm rot="2700000">
                          <a:off x="9479280" y="1836420"/>
                          <a:ext cx="0" cy="1767840"/>
                        </a:xfrm>
                        <a:prstGeom prst="line">
                          <a:avLst/>
                        </a:prstGeom>
                        <a:ln w="12700">
                          <a:solidFill>
                            <a:schemeClr val="bg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491" name="Straight Connector 490"/>
                        <p:cNvCxnSpPr/>
                        <p:nvPr/>
                      </p:nvCxnSpPr>
                      <p:spPr>
                        <a:xfrm rot="18900000" flipV="1">
                          <a:off x="9479280" y="1836419"/>
                          <a:ext cx="0" cy="1767840"/>
                        </a:xfrm>
                        <a:prstGeom prst="line">
                          <a:avLst/>
                        </a:prstGeom>
                        <a:ln w="12700">
                          <a:solidFill>
                            <a:schemeClr val="bg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</p:grpSp>
                <p:grpSp>
                  <p:nvGrpSpPr>
                    <p:cNvPr id="485" name="Group 484"/>
                    <p:cNvGrpSpPr/>
                    <p:nvPr/>
                  </p:nvGrpSpPr>
                  <p:grpSpPr>
                    <a:xfrm>
                      <a:off x="5617621" y="3562052"/>
                      <a:ext cx="139552" cy="72018"/>
                      <a:chOff x="7574757" y="3221629"/>
                      <a:chExt cx="139552" cy="72018"/>
                    </a:xfrm>
                  </p:grpSpPr>
                  <p:cxnSp>
                    <p:nvCxnSpPr>
                      <p:cNvPr id="486" name="Straight Arrow Connector 485"/>
                      <p:cNvCxnSpPr/>
                      <p:nvPr/>
                    </p:nvCxnSpPr>
                    <p:spPr>
                      <a:xfrm>
                        <a:off x="7574757" y="3221629"/>
                        <a:ext cx="139552" cy="456"/>
                      </a:xfrm>
                      <a:prstGeom prst="straightConnector1">
                        <a:avLst/>
                      </a:prstGeom>
                      <a:ln>
                        <a:solidFill>
                          <a:schemeClr val="tx1"/>
                        </a:solidFill>
                        <a:tailEnd type="triangle" w="sm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87" name="Straight Arrow Connector 486"/>
                      <p:cNvCxnSpPr/>
                      <p:nvPr/>
                    </p:nvCxnSpPr>
                    <p:spPr>
                      <a:xfrm>
                        <a:off x="7574757" y="3293191"/>
                        <a:ext cx="139552" cy="456"/>
                      </a:xfrm>
                      <a:prstGeom prst="straightConnector1">
                        <a:avLst/>
                      </a:prstGeom>
                      <a:ln>
                        <a:solidFill>
                          <a:schemeClr val="tx1"/>
                        </a:solidFill>
                        <a:tailEnd type="triangle" w="sm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cxnSp>
                <p:nvCxnSpPr>
                  <p:cNvPr id="483" name="Straight Arrow Connector 482"/>
                  <p:cNvCxnSpPr/>
                  <p:nvPr/>
                </p:nvCxnSpPr>
                <p:spPr>
                  <a:xfrm>
                    <a:off x="5897637" y="3598061"/>
                    <a:ext cx="105484" cy="0"/>
                  </a:xfrm>
                  <a:prstGeom prst="straightConnector1">
                    <a:avLst/>
                  </a:prstGeom>
                  <a:ln>
                    <a:solidFill>
                      <a:schemeClr val="tx1"/>
                    </a:solidFill>
                    <a:tailEnd type="triangle" w="sm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60" name="Group 459"/>
                <p:cNvGrpSpPr/>
                <p:nvPr/>
              </p:nvGrpSpPr>
              <p:grpSpPr>
                <a:xfrm>
                  <a:off x="10023277" y="2584041"/>
                  <a:ext cx="385500" cy="151958"/>
                  <a:chOff x="5617621" y="3522082"/>
                  <a:chExt cx="385500" cy="151958"/>
                </a:xfrm>
              </p:grpSpPr>
              <p:grpSp>
                <p:nvGrpSpPr>
                  <p:cNvPr id="472" name="Group 471"/>
                  <p:cNvGrpSpPr/>
                  <p:nvPr/>
                </p:nvGrpSpPr>
                <p:grpSpPr>
                  <a:xfrm>
                    <a:off x="5617621" y="3522082"/>
                    <a:ext cx="280261" cy="151958"/>
                    <a:chOff x="5617621" y="3522082"/>
                    <a:chExt cx="280261" cy="151958"/>
                  </a:xfrm>
                </p:grpSpPr>
                <p:grpSp>
                  <p:nvGrpSpPr>
                    <p:cNvPr id="474" name="Group 473"/>
                    <p:cNvGrpSpPr/>
                    <p:nvPr/>
                  </p:nvGrpSpPr>
                  <p:grpSpPr>
                    <a:xfrm>
                      <a:off x="5745924" y="3522082"/>
                      <a:ext cx="151958" cy="151958"/>
                      <a:chOff x="8513205" y="2181462"/>
                      <a:chExt cx="295276" cy="295276"/>
                    </a:xfrm>
                  </p:grpSpPr>
                  <p:sp>
                    <p:nvSpPr>
                      <p:cNvPr id="478" name="Oval 477"/>
                      <p:cNvSpPr/>
                      <p:nvPr/>
                    </p:nvSpPr>
                    <p:spPr>
                      <a:xfrm>
                        <a:off x="8513682" y="2181939"/>
                        <a:ext cx="294323" cy="294323"/>
                      </a:xfrm>
                      <a:prstGeom prst="ellipse">
                        <a:avLst/>
                      </a:prstGeom>
                      <a:solidFill>
                        <a:srgbClr val="FF000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  <p:grpSp>
                    <p:nvGrpSpPr>
                      <p:cNvPr id="479" name="Group 478"/>
                      <p:cNvGrpSpPr/>
                      <p:nvPr/>
                    </p:nvGrpSpPr>
                    <p:grpSpPr>
                      <a:xfrm>
                        <a:off x="8513205" y="2181462"/>
                        <a:ext cx="295276" cy="295276"/>
                        <a:chOff x="8595360" y="1836419"/>
                        <a:chExt cx="1767840" cy="1767840"/>
                      </a:xfrm>
                    </p:grpSpPr>
                    <p:cxnSp>
                      <p:nvCxnSpPr>
                        <p:cNvPr id="480" name="Straight Connector 479"/>
                        <p:cNvCxnSpPr/>
                        <p:nvPr/>
                      </p:nvCxnSpPr>
                      <p:spPr>
                        <a:xfrm rot="2700000">
                          <a:off x="9479280" y="1836420"/>
                          <a:ext cx="0" cy="1767840"/>
                        </a:xfrm>
                        <a:prstGeom prst="line">
                          <a:avLst/>
                        </a:prstGeom>
                        <a:ln w="12700">
                          <a:solidFill>
                            <a:schemeClr val="bg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481" name="Straight Connector 480"/>
                        <p:cNvCxnSpPr/>
                        <p:nvPr/>
                      </p:nvCxnSpPr>
                      <p:spPr>
                        <a:xfrm rot="18900000" flipV="1">
                          <a:off x="9479280" y="1836419"/>
                          <a:ext cx="0" cy="1767840"/>
                        </a:xfrm>
                        <a:prstGeom prst="line">
                          <a:avLst/>
                        </a:prstGeom>
                        <a:ln w="12700">
                          <a:solidFill>
                            <a:schemeClr val="bg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</p:grpSp>
                <p:grpSp>
                  <p:nvGrpSpPr>
                    <p:cNvPr id="475" name="Group 474"/>
                    <p:cNvGrpSpPr/>
                    <p:nvPr/>
                  </p:nvGrpSpPr>
                  <p:grpSpPr>
                    <a:xfrm>
                      <a:off x="5617621" y="3562052"/>
                      <a:ext cx="139552" cy="72018"/>
                      <a:chOff x="7574757" y="3221629"/>
                      <a:chExt cx="139552" cy="72018"/>
                    </a:xfrm>
                  </p:grpSpPr>
                  <p:cxnSp>
                    <p:nvCxnSpPr>
                      <p:cNvPr id="476" name="Straight Arrow Connector 475"/>
                      <p:cNvCxnSpPr/>
                      <p:nvPr/>
                    </p:nvCxnSpPr>
                    <p:spPr>
                      <a:xfrm>
                        <a:off x="7574757" y="3221629"/>
                        <a:ext cx="139552" cy="456"/>
                      </a:xfrm>
                      <a:prstGeom prst="straightConnector1">
                        <a:avLst/>
                      </a:prstGeom>
                      <a:ln>
                        <a:solidFill>
                          <a:schemeClr val="tx1"/>
                        </a:solidFill>
                        <a:tailEnd type="triangle" w="sm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77" name="Straight Arrow Connector 476"/>
                      <p:cNvCxnSpPr/>
                      <p:nvPr/>
                    </p:nvCxnSpPr>
                    <p:spPr>
                      <a:xfrm>
                        <a:off x="7574757" y="3293191"/>
                        <a:ext cx="139552" cy="456"/>
                      </a:xfrm>
                      <a:prstGeom prst="straightConnector1">
                        <a:avLst/>
                      </a:prstGeom>
                      <a:ln>
                        <a:solidFill>
                          <a:schemeClr val="tx1"/>
                        </a:solidFill>
                        <a:tailEnd type="triangle" w="sm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cxnSp>
                <p:nvCxnSpPr>
                  <p:cNvPr id="473" name="Straight Arrow Connector 472"/>
                  <p:cNvCxnSpPr/>
                  <p:nvPr/>
                </p:nvCxnSpPr>
                <p:spPr>
                  <a:xfrm>
                    <a:off x="5897637" y="3598061"/>
                    <a:ext cx="105484" cy="0"/>
                  </a:xfrm>
                  <a:prstGeom prst="straightConnector1">
                    <a:avLst/>
                  </a:prstGeom>
                  <a:ln>
                    <a:solidFill>
                      <a:schemeClr val="tx1"/>
                    </a:solidFill>
                    <a:tailEnd type="triangle" w="sm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61" name="Group 460"/>
                <p:cNvGrpSpPr/>
                <p:nvPr/>
              </p:nvGrpSpPr>
              <p:grpSpPr>
                <a:xfrm>
                  <a:off x="10023277" y="3247064"/>
                  <a:ext cx="385500" cy="151958"/>
                  <a:chOff x="5617621" y="3522082"/>
                  <a:chExt cx="385500" cy="151958"/>
                </a:xfrm>
              </p:grpSpPr>
              <p:grpSp>
                <p:nvGrpSpPr>
                  <p:cNvPr id="462" name="Group 461"/>
                  <p:cNvGrpSpPr/>
                  <p:nvPr/>
                </p:nvGrpSpPr>
                <p:grpSpPr>
                  <a:xfrm>
                    <a:off x="5617621" y="3522082"/>
                    <a:ext cx="280261" cy="151958"/>
                    <a:chOff x="5617621" y="3522082"/>
                    <a:chExt cx="280261" cy="151958"/>
                  </a:xfrm>
                </p:grpSpPr>
                <p:grpSp>
                  <p:nvGrpSpPr>
                    <p:cNvPr id="464" name="Group 463"/>
                    <p:cNvGrpSpPr/>
                    <p:nvPr/>
                  </p:nvGrpSpPr>
                  <p:grpSpPr>
                    <a:xfrm>
                      <a:off x="5745924" y="3522082"/>
                      <a:ext cx="151958" cy="151958"/>
                      <a:chOff x="8513205" y="2181462"/>
                      <a:chExt cx="295276" cy="295276"/>
                    </a:xfrm>
                  </p:grpSpPr>
                  <p:sp>
                    <p:nvSpPr>
                      <p:cNvPr id="468" name="Oval 467"/>
                      <p:cNvSpPr/>
                      <p:nvPr/>
                    </p:nvSpPr>
                    <p:spPr>
                      <a:xfrm>
                        <a:off x="8513682" y="2181939"/>
                        <a:ext cx="294323" cy="294323"/>
                      </a:xfrm>
                      <a:prstGeom prst="ellipse">
                        <a:avLst/>
                      </a:prstGeom>
                      <a:solidFill>
                        <a:srgbClr val="FF000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  <p:grpSp>
                    <p:nvGrpSpPr>
                      <p:cNvPr id="469" name="Group 468"/>
                      <p:cNvGrpSpPr/>
                      <p:nvPr/>
                    </p:nvGrpSpPr>
                    <p:grpSpPr>
                      <a:xfrm>
                        <a:off x="8513205" y="2181462"/>
                        <a:ext cx="295276" cy="295276"/>
                        <a:chOff x="8595360" y="1836419"/>
                        <a:chExt cx="1767840" cy="1767840"/>
                      </a:xfrm>
                    </p:grpSpPr>
                    <p:cxnSp>
                      <p:nvCxnSpPr>
                        <p:cNvPr id="470" name="Straight Connector 469"/>
                        <p:cNvCxnSpPr/>
                        <p:nvPr/>
                      </p:nvCxnSpPr>
                      <p:spPr>
                        <a:xfrm rot="2700000">
                          <a:off x="9479280" y="1836420"/>
                          <a:ext cx="0" cy="1767840"/>
                        </a:xfrm>
                        <a:prstGeom prst="line">
                          <a:avLst/>
                        </a:prstGeom>
                        <a:ln w="12700">
                          <a:solidFill>
                            <a:schemeClr val="bg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471" name="Straight Connector 470"/>
                        <p:cNvCxnSpPr/>
                        <p:nvPr/>
                      </p:nvCxnSpPr>
                      <p:spPr>
                        <a:xfrm rot="18900000" flipV="1">
                          <a:off x="9479280" y="1836419"/>
                          <a:ext cx="0" cy="1767840"/>
                        </a:xfrm>
                        <a:prstGeom prst="line">
                          <a:avLst/>
                        </a:prstGeom>
                        <a:ln w="12700">
                          <a:solidFill>
                            <a:schemeClr val="bg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</p:grpSp>
                <p:grpSp>
                  <p:nvGrpSpPr>
                    <p:cNvPr id="465" name="Group 464"/>
                    <p:cNvGrpSpPr/>
                    <p:nvPr/>
                  </p:nvGrpSpPr>
                  <p:grpSpPr>
                    <a:xfrm>
                      <a:off x="5617621" y="3562052"/>
                      <a:ext cx="139552" cy="72018"/>
                      <a:chOff x="7574757" y="3221629"/>
                      <a:chExt cx="139552" cy="72018"/>
                    </a:xfrm>
                  </p:grpSpPr>
                  <p:cxnSp>
                    <p:nvCxnSpPr>
                      <p:cNvPr id="466" name="Straight Arrow Connector 465"/>
                      <p:cNvCxnSpPr/>
                      <p:nvPr/>
                    </p:nvCxnSpPr>
                    <p:spPr>
                      <a:xfrm>
                        <a:off x="7574757" y="3221629"/>
                        <a:ext cx="139552" cy="456"/>
                      </a:xfrm>
                      <a:prstGeom prst="straightConnector1">
                        <a:avLst/>
                      </a:prstGeom>
                      <a:ln>
                        <a:solidFill>
                          <a:schemeClr val="tx1"/>
                        </a:solidFill>
                        <a:tailEnd type="triangle" w="sm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67" name="Straight Arrow Connector 466"/>
                      <p:cNvCxnSpPr/>
                      <p:nvPr/>
                    </p:nvCxnSpPr>
                    <p:spPr>
                      <a:xfrm>
                        <a:off x="7574757" y="3293191"/>
                        <a:ext cx="139552" cy="456"/>
                      </a:xfrm>
                      <a:prstGeom prst="straightConnector1">
                        <a:avLst/>
                      </a:prstGeom>
                      <a:ln>
                        <a:solidFill>
                          <a:schemeClr val="tx1"/>
                        </a:solidFill>
                        <a:tailEnd type="triangle" w="sm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cxnSp>
                <p:nvCxnSpPr>
                  <p:cNvPr id="463" name="Straight Arrow Connector 462"/>
                  <p:cNvCxnSpPr/>
                  <p:nvPr/>
                </p:nvCxnSpPr>
                <p:spPr>
                  <a:xfrm>
                    <a:off x="5897637" y="3598061"/>
                    <a:ext cx="105484" cy="0"/>
                  </a:xfrm>
                  <a:prstGeom prst="straightConnector1">
                    <a:avLst/>
                  </a:prstGeom>
                  <a:ln>
                    <a:solidFill>
                      <a:schemeClr val="tx1"/>
                    </a:solidFill>
                    <a:tailEnd type="triangle" w="sm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</p:grpSp>
      <p:sp>
        <p:nvSpPr>
          <p:cNvPr id="6" name="Right Brace 5"/>
          <p:cNvSpPr/>
          <p:nvPr/>
        </p:nvSpPr>
        <p:spPr>
          <a:xfrm rot="16200000">
            <a:off x="3883028" y="2031128"/>
            <a:ext cx="365760" cy="1637508"/>
          </a:xfrm>
          <a:prstGeom prst="rightBrace">
            <a:avLst/>
          </a:prstGeom>
          <a:ln w="31750" cap="rnd">
            <a:solidFill>
              <a:schemeClr val="bg1">
                <a:lumMod val="5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Right Brace 155"/>
          <p:cNvSpPr/>
          <p:nvPr/>
        </p:nvSpPr>
        <p:spPr>
          <a:xfrm rot="16200000">
            <a:off x="2290818" y="2238290"/>
            <a:ext cx="365760" cy="1223181"/>
          </a:xfrm>
          <a:prstGeom prst="rightBrace">
            <a:avLst/>
          </a:prstGeom>
          <a:ln w="31750" cap="rnd">
            <a:solidFill>
              <a:schemeClr val="bg1">
                <a:lumMod val="5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96854" y="1633370"/>
            <a:ext cx="315406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/>
              <a:t>Tightly coupled memory blocks</a:t>
            </a:r>
          </a:p>
          <a:p>
            <a:pPr algn="r"/>
            <a:r>
              <a:rPr lang="en-US" dirty="0"/>
              <a:t>Large block RAM (e.g. 72Kbits)</a:t>
            </a:r>
          </a:p>
          <a:p>
            <a:pPr algn="r"/>
            <a:r>
              <a:rPr lang="en-US" dirty="0"/>
              <a:t>Register File (e.g. 2K bits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158" name="TextBox 157"/>
          <p:cNvSpPr txBox="1"/>
          <p:nvPr/>
        </p:nvSpPr>
        <p:spPr>
          <a:xfrm>
            <a:off x="3429722" y="1356371"/>
            <a:ext cx="344939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High density </a:t>
            </a:r>
            <a:r>
              <a:rPr lang="en-US" b="1" dirty="0" smtClean="0"/>
              <a:t>MAC </a:t>
            </a:r>
            <a:r>
              <a:rPr lang="en-US" b="1" dirty="0"/>
              <a:t>arrays</a:t>
            </a:r>
          </a:p>
          <a:p>
            <a:r>
              <a:rPr lang="en-US" dirty="0"/>
              <a:t>Up to 32 multipliers per MAC block</a:t>
            </a:r>
          </a:p>
          <a:p>
            <a:r>
              <a:rPr lang="en-US" dirty="0" smtClean="0"/>
              <a:t>Integer MAC (e.g. </a:t>
            </a:r>
            <a:r>
              <a:rPr lang="en-US" dirty="0"/>
              <a:t>Int16, Int8, </a:t>
            </a:r>
            <a:r>
              <a:rPr lang="en-US" dirty="0" smtClean="0"/>
              <a:t>Int4)</a:t>
            </a:r>
          </a:p>
          <a:p>
            <a:r>
              <a:rPr lang="en-US" dirty="0" smtClean="0"/>
              <a:t>Flt </a:t>
            </a:r>
            <a:r>
              <a:rPr lang="en-US" dirty="0" err="1" smtClean="0"/>
              <a:t>pt</a:t>
            </a:r>
            <a:r>
              <a:rPr lang="en-US" dirty="0" smtClean="0"/>
              <a:t> MAC (16bit, 24bit, blk float)</a:t>
            </a:r>
            <a:endParaRPr lang="en-US" dirty="0"/>
          </a:p>
        </p:txBody>
      </p:sp>
      <p:sp>
        <p:nvSpPr>
          <p:cNvPr id="159" name="Right Brace 158"/>
          <p:cNvSpPr/>
          <p:nvPr/>
        </p:nvSpPr>
        <p:spPr>
          <a:xfrm rot="5400000">
            <a:off x="3471746" y="6449961"/>
            <a:ext cx="447906" cy="3222034"/>
          </a:xfrm>
          <a:prstGeom prst="rightBrace">
            <a:avLst/>
          </a:prstGeom>
          <a:ln w="31750" cap="rnd">
            <a:solidFill>
              <a:schemeClr val="bg1">
                <a:lumMod val="5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TextBox 159"/>
          <p:cNvSpPr txBox="1"/>
          <p:nvPr/>
        </p:nvSpPr>
        <p:spPr>
          <a:xfrm>
            <a:off x="1647923" y="8446199"/>
            <a:ext cx="40955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Operand and memory </a:t>
            </a:r>
            <a:r>
              <a:rPr lang="en-US" b="1" dirty="0" smtClean="0"/>
              <a:t>cascade</a:t>
            </a:r>
            <a:endParaRPr lang="en-US" b="1" dirty="0"/>
          </a:p>
          <a:p>
            <a:pPr algn="ctr"/>
            <a:r>
              <a:rPr lang="en-US" dirty="0"/>
              <a:t>Create larger </a:t>
            </a:r>
            <a:r>
              <a:rPr lang="en-US" dirty="0" smtClean="0"/>
              <a:t>functions </a:t>
            </a:r>
            <a:r>
              <a:rPr lang="en-US" dirty="0"/>
              <a:t>without using FPGA routing or resources</a:t>
            </a:r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7956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Left Brace 43"/>
          <p:cNvSpPr/>
          <p:nvPr/>
        </p:nvSpPr>
        <p:spPr>
          <a:xfrm rot="16200000">
            <a:off x="3388916" y="7942816"/>
            <a:ext cx="171913" cy="996421"/>
          </a:xfrm>
          <a:prstGeom prst="leftBrace">
            <a:avLst>
              <a:gd name="adj1" fmla="val 32343"/>
              <a:gd name="adj2" fmla="val 50000"/>
            </a:avLst>
          </a:prstGeom>
          <a:ln w="22225" cap="rnd">
            <a:solidFill>
              <a:schemeClr val="bg1">
                <a:lumMod val="5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Left Brace 45"/>
          <p:cNvSpPr/>
          <p:nvPr/>
        </p:nvSpPr>
        <p:spPr>
          <a:xfrm rot="16200000">
            <a:off x="4393669" y="8050047"/>
            <a:ext cx="171913" cy="781958"/>
          </a:xfrm>
          <a:prstGeom prst="leftBrace">
            <a:avLst>
              <a:gd name="adj1" fmla="val 32343"/>
              <a:gd name="adj2" fmla="val 50000"/>
            </a:avLst>
          </a:prstGeom>
          <a:ln w="22225" cap="rnd">
            <a:solidFill>
              <a:schemeClr val="bg1">
                <a:lumMod val="5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Left Brace 46"/>
          <p:cNvSpPr/>
          <p:nvPr/>
        </p:nvSpPr>
        <p:spPr>
          <a:xfrm rot="16200000">
            <a:off x="5297448" y="7983057"/>
            <a:ext cx="171913" cy="915937"/>
          </a:xfrm>
          <a:prstGeom prst="leftBrace">
            <a:avLst>
              <a:gd name="adj1" fmla="val 32343"/>
              <a:gd name="adj2" fmla="val 50000"/>
            </a:avLst>
          </a:prstGeom>
          <a:ln w="22225" cap="rnd">
            <a:solidFill>
              <a:schemeClr val="bg1">
                <a:lumMod val="5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264160"/>
            <a:ext cx="6172200" cy="676040"/>
          </a:xfrm>
        </p:spPr>
        <p:txBody>
          <a:bodyPr/>
          <a:lstStyle/>
          <a:p>
            <a:r>
              <a:rPr lang="en-US" dirty="0" smtClean="0"/>
              <a:t>MLP Block Floating Point Mode</a:t>
            </a:r>
            <a:endParaRPr lang="en-US" dirty="0"/>
          </a:p>
        </p:txBody>
      </p:sp>
      <p:sp>
        <p:nvSpPr>
          <p:cNvPr id="144" name="TextBox 143"/>
          <p:cNvSpPr txBox="1"/>
          <p:nvPr/>
        </p:nvSpPr>
        <p:spPr>
          <a:xfrm>
            <a:off x="3564733" y="7592152"/>
            <a:ext cx="954903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 err="1"/>
              <a:t>Cascade_in</a:t>
            </a:r>
            <a:r>
              <a:rPr lang="en-US" sz="1600" dirty="0"/>
              <a:t>[47:0]</a:t>
            </a:r>
          </a:p>
        </p:txBody>
      </p:sp>
      <p:sp>
        <p:nvSpPr>
          <p:cNvPr id="145" name="TextBox 144"/>
          <p:cNvSpPr txBox="1"/>
          <p:nvPr/>
        </p:nvSpPr>
        <p:spPr>
          <a:xfrm>
            <a:off x="3293909" y="5336501"/>
            <a:ext cx="160745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 err="1"/>
              <a:t>Cascade_out</a:t>
            </a:r>
            <a:r>
              <a:rPr lang="en-US" sz="1600" dirty="0"/>
              <a:t>[47:0]</a:t>
            </a:r>
          </a:p>
        </p:txBody>
      </p:sp>
      <p:sp>
        <p:nvSpPr>
          <p:cNvPr id="270" name="TextBox 269"/>
          <p:cNvSpPr txBox="1"/>
          <p:nvPr/>
        </p:nvSpPr>
        <p:spPr>
          <a:xfrm>
            <a:off x="6048960" y="6445259"/>
            <a:ext cx="655244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dirty="0" smtClean="0"/>
              <a:t>MAC</a:t>
            </a:r>
          </a:p>
          <a:p>
            <a:r>
              <a:rPr lang="en-US" sz="1600" dirty="0" smtClean="0"/>
              <a:t>[</a:t>
            </a:r>
            <a:r>
              <a:rPr lang="en-US" sz="1600" dirty="0"/>
              <a:t>23:0]</a:t>
            </a:r>
          </a:p>
        </p:txBody>
      </p:sp>
      <p:sp>
        <p:nvSpPr>
          <p:cNvPr id="924" name="Left Brace 923"/>
          <p:cNvSpPr/>
          <p:nvPr/>
        </p:nvSpPr>
        <p:spPr>
          <a:xfrm rot="16200000">
            <a:off x="2288701" y="7942816"/>
            <a:ext cx="171913" cy="996421"/>
          </a:xfrm>
          <a:prstGeom prst="leftBrace">
            <a:avLst>
              <a:gd name="adj1" fmla="val 32343"/>
              <a:gd name="adj2" fmla="val 50000"/>
            </a:avLst>
          </a:prstGeom>
          <a:ln w="22225" cap="rnd">
            <a:solidFill>
              <a:schemeClr val="bg1">
                <a:lumMod val="5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6" name="TextBox 925"/>
          <p:cNvSpPr txBox="1"/>
          <p:nvPr/>
        </p:nvSpPr>
        <p:spPr>
          <a:xfrm>
            <a:off x="1917964" y="8552219"/>
            <a:ext cx="913386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/>
              <a:t>Integer Multiply / Add Tree</a:t>
            </a:r>
          </a:p>
        </p:txBody>
      </p:sp>
      <p:sp>
        <p:nvSpPr>
          <p:cNvPr id="927" name="TextBox 926"/>
          <p:cNvSpPr txBox="1"/>
          <p:nvPr/>
        </p:nvSpPr>
        <p:spPr>
          <a:xfrm>
            <a:off x="3059697" y="8552219"/>
            <a:ext cx="830351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/>
              <a:t>Convert to Floating Point</a:t>
            </a:r>
          </a:p>
        </p:txBody>
      </p:sp>
      <p:sp>
        <p:nvSpPr>
          <p:cNvPr id="930" name="TextBox 929"/>
          <p:cNvSpPr txBox="1"/>
          <p:nvPr/>
        </p:nvSpPr>
        <p:spPr>
          <a:xfrm>
            <a:off x="3989745" y="8552219"/>
            <a:ext cx="979760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/>
              <a:t>Floating Point </a:t>
            </a:r>
            <a:r>
              <a:rPr lang="en-US" sz="1400" dirty="0" smtClean="0"/>
              <a:t>Accumulate</a:t>
            </a:r>
            <a:endParaRPr lang="en-US" sz="1400" dirty="0"/>
          </a:p>
        </p:txBody>
      </p:sp>
      <p:sp>
        <p:nvSpPr>
          <p:cNvPr id="931" name="Left Brace 930"/>
          <p:cNvSpPr/>
          <p:nvPr/>
        </p:nvSpPr>
        <p:spPr>
          <a:xfrm>
            <a:off x="1149891" y="5397838"/>
            <a:ext cx="181016" cy="2365785"/>
          </a:xfrm>
          <a:prstGeom prst="leftBrace">
            <a:avLst>
              <a:gd name="adj1" fmla="val 39905"/>
              <a:gd name="adj2" fmla="val 50000"/>
            </a:avLst>
          </a:prstGeom>
          <a:ln w="22225" cap="rnd">
            <a:solidFill>
              <a:schemeClr val="bg1">
                <a:lumMod val="5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2" name="TextBox 931"/>
          <p:cNvSpPr txBox="1"/>
          <p:nvPr/>
        </p:nvSpPr>
        <p:spPr>
          <a:xfrm rot="16200000">
            <a:off x="-408223" y="6293163"/>
            <a:ext cx="2477286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/>
              <a:t>Multiplier/multiplicand fractions </a:t>
            </a:r>
            <a:r>
              <a:rPr lang="en-US" sz="1600" dirty="0" smtClean="0"/>
              <a:t>(same exponent)</a:t>
            </a:r>
            <a:endParaRPr lang="en-US" sz="1600" dirty="0"/>
          </a:p>
        </p:txBody>
      </p:sp>
      <p:sp>
        <p:nvSpPr>
          <p:cNvPr id="933" name="TextBox 932"/>
          <p:cNvSpPr txBox="1"/>
          <p:nvPr/>
        </p:nvSpPr>
        <p:spPr>
          <a:xfrm>
            <a:off x="135733" y="7924800"/>
            <a:ext cx="96880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600" dirty="0" smtClean="0"/>
              <a:t>Block </a:t>
            </a:r>
          </a:p>
        </p:txBody>
      </p:sp>
      <p:sp>
        <p:nvSpPr>
          <p:cNvPr id="987" name="Left Brace 986"/>
          <p:cNvSpPr/>
          <p:nvPr/>
        </p:nvSpPr>
        <p:spPr>
          <a:xfrm>
            <a:off x="1149891" y="8026396"/>
            <a:ext cx="181016" cy="118290"/>
          </a:xfrm>
          <a:prstGeom prst="leftBrace">
            <a:avLst/>
          </a:prstGeom>
          <a:ln w="22225" cap="rnd">
            <a:solidFill>
              <a:schemeClr val="bg1">
                <a:lumMod val="5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8" name="Left Brace 987"/>
          <p:cNvSpPr/>
          <p:nvPr/>
        </p:nvSpPr>
        <p:spPr>
          <a:xfrm>
            <a:off x="1149891" y="8191500"/>
            <a:ext cx="181016" cy="118290"/>
          </a:xfrm>
          <a:prstGeom prst="leftBrace">
            <a:avLst/>
          </a:prstGeom>
          <a:ln w="22225" cap="rnd">
            <a:solidFill>
              <a:schemeClr val="bg1">
                <a:lumMod val="5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9" name="TextBox 988"/>
          <p:cNvSpPr txBox="1"/>
          <p:nvPr/>
        </p:nvSpPr>
        <p:spPr>
          <a:xfrm>
            <a:off x="4388259" y="7053887"/>
            <a:ext cx="1245523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/>
              <a:t>48-bit Fraction ACC</a:t>
            </a:r>
          </a:p>
        </p:txBody>
      </p:sp>
      <p:sp>
        <p:nvSpPr>
          <p:cNvPr id="991" name="TextBox 990"/>
          <p:cNvSpPr txBox="1"/>
          <p:nvPr/>
        </p:nvSpPr>
        <p:spPr>
          <a:xfrm>
            <a:off x="4773068" y="8552219"/>
            <a:ext cx="1220672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/>
              <a:t>Round to desired precision</a:t>
            </a:r>
          </a:p>
        </p:txBody>
      </p:sp>
      <p:sp>
        <p:nvSpPr>
          <p:cNvPr id="454" name="TextBox 453"/>
          <p:cNvSpPr txBox="1"/>
          <p:nvPr/>
        </p:nvSpPr>
        <p:spPr>
          <a:xfrm>
            <a:off x="5995711" y="5300742"/>
            <a:ext cx="72655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400" b="1" dirty="0"/>
              <a:t>MLP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4156" y="5300741"/>
            <a:ext cx="5318111" cy="305432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179134"/>
            <a:ext cx="1904971" cy="117389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93311" y="3089808"/>
            <a:ext cx="1463652" cy="1265036"/>
          </a:xfrm>
          <a:prstGeom prst="rect">
            <a:avLst/>
          </a:prstGeom>
        </p:spPr>
      </p:pic>
      <p:grpSp>
        <p:nvGrpSpPr>
          <p:cNvPr id="2148" name="Group 2147"/>
          <p:cNvGrpSpPr/>
          <p:nvPr/>
        </p:nvGrpSpPr>
        <p:grpSpPr>
          <a:xfrm>
            <a:off x="3919169" y="2937512"/>
            <a:ext cx="2914751" cy="1812284"/>
            <a:chOff x="8697632" y="4111003"/>
            <a:chExt cx="2914751" cy="1812284"/>
          </a:xfrm>
        </p:grpSpPr>
        <p:pic>
          <p:nvPicPr>
            <p:cNvPr id="2149" name="Picture 214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620863" y="5562159"/>
              <a:ext cx="1309435" cy="361128"/>
            </a:xfrm>
            <a:prstGeom prst="rect">
              <a:avLst/>
            </a:prstGeom>
          </p:spPr>
        </p:pic>
        <p:pic>
          <p:nvPicPr>
            <p:cNvPr id="2150" name="Picture 214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0302517" y="4111003"/>
              <a:ext cx="1309866" cy="1131746"/>
            </a:xfrm>
            <a:prstGeom prst="rect">
              <a:avLst/>
            </a:prstGeom>
          </p:spPr>
        </p:pic>
        <p:pic>
          <p:nvPicPr>
            <p:cNvPr id="2151" name="Picture 2150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697632" y="4140443"/>
              <a:ext cx="1310190" cy="1132398"/>
            </a:xfrm>
            <a:prstGeom prst="rect">
              <a:avLst/>
            </a:prstGeom>
          </p:spPr>
        </p:pic>
        <p:cxnSp>
          <p:nvCxnSpPr>
            <p:cNvPr id="2152" name="Straight Arrow Connector 2151"/>
            <p:cNvCxnSpPr/>
            <p:nvPr/>
          </p:nvCxnSpPr>
          <p:spPr>
            <a:xfrm>
              <a:off x="9039497" y="5272841"/>
              <a:ext cx="679186" cy="36315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3" name="Straight Arrow Connector 2152"/>
            <p:cNvCxnSpPr/>
            <p:nvPr/>
          </p:nvCxnSpPr>
          <p:spPr>
            <a:xfrm>
              <a:off x="9744891" y="4632776"/>
              <a:ext cx="691342" cy="99392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4" name="Straight Arrow Connector 2153"/>
            <p:cNvCxnSpPr/>
            <p:nvPr/>
          </p:nvCxnSpPr>
          <p:spPr>
            <a:xfrm flipH="1">
              <a:off x="10126789" y="5272841"/>
              <a:ext cx="472523" cy="35385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5" name="Straight Arrow Connector 2154"/>
            <p:cNvCxnSpPr/>
            <p:nvPr/>
          </p:nvCxnSpPr>
          <p:spPr>
            <a:xfrm flipH="1">
              <a:off x="10818131" y="4569079"/>
              <a:ext cx="476887" cy="103475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56" name="Content Placeholder 2"/>
          <p:cNvSpPr txBox="1">
            <a:spLocks/>
          </p:cNvSpPr>
          <p:nvPr/>
        </p:nvSpPr>
        <p:spPr>
          <a:xfrm>
            <a:off x="285492" y="1456022"/>
            <a:ext cx="6418712" cy="138725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Calibri" panose="020F0502020204030204" pitchFamily="34" charset="0"/>
              <a:buChar char="‒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tabLst>
                <a:tab pos="465138" algn="l"/>
              </a:tabLst>
            </a:pPr>
            <a:r>
              <a:rPr lang="en-US" sz="1800" dirty="0" smtClean="0"/>
              <a:t>#1 	Find largest exponent	</a:t>
            </a:r>
          </a:p>
          <a:p>
            <a:pPr marL="0" indent="0">
              <a:buNone/>
              <a:tabLst>
                <a:tab pos="465138" algn="l"/>
              </a:tabLst>
            </a:pPr>
            <a:r>
              <a:rPr lang="en-US" sz="1800"/>
              <a:t>	</a:t>
            </a:r>
            <a:r>
              <a:rPr lang="en-US" sz="1800" smtClean="0"/>
              <a:t>Find </a:t>
            </a:r>
            <a:r>
              <a:rPr lang="en-US" sz="1800" dirty="0" smtClean="0"/>
              <a:t>difference of other exponents from largest</a:t>
            </a:r>
          </a:p>
          <a:p>
            <a:pPr marL="0" indent="0">
              <a:buNone/>
              <a:tabLst>
                <a:tab pos="465138" algn="l"/>
              </a:tabLst>
            </a:pPr>
            <a:r>
              <a:rPr lang="en-US" sz="1800" dirty="0" smtClean="0"/>
              <a:t>#2  	Right </a:t>
            </a:r>
            <a:r>
              <a:rPr lang="en-US" sz="1800" dirty="0"/>
              <a:t>shift mantissa for smaller </a:t>
            </a:r>
            <a:r>
              <a:rPr lang="en-US" sz="1800" dirty="0" smtClean="0"/>
              <a:t>values</a:t>
            </a:r>
          </a:p>
          <a:p>
            <a:pPr marL="0" indent="0">
              <a:buNone/>
              <a:tabLst>
                <a:tab pos="465138" algn="l"/>
              </a:tabLst>
            </a:pPr>
            <a:r>
              <a:rPr lang="en-US" sz="1800" dirty="0" smtClean="0"/>
              <a:t>#3 	Multiply </a:t>
            </a:r>
            <a:r>
              <a:rPr lang="en-US" sz="1800" dirty="0"/>
              <a:t>mantissa values for data and weight </a:t>
            </a:r>
          </a:p>
          <a:p>
            <a:pPr marL="0" indent="0">
              <a:buNone/>
              <a:tabLst>
                <a:tab pos="465138" algn="l"/>
              </a:tabLst>
            </a:pPr>
            <a:r>
              <a:rPr lang="en-US" sz="1800" dirty="0" smtClean="0"/>
              <a:t>	Add exponents and accumulate </a:t>
            </a:r>
            <a:r>
              <a:rPr lang="en-US" sz="1800" dirty="0"/>
              <a:t>as </a:t>
            </a:r>
            <a:r>
              <a:rPr lang="en-US" sz="1800" dirty="0" smtClean="0"/>
              <a:t>floating </a:t>
            </a:r>
            <a:r>
              <a:rPr lang="en-US" sz="1800" dirty="0"/>
              <a:t>point number</a:t>
            </a:r>
          </a:p>
          <a:p>
            <a:endParaRPr lang="en-US" sz="1800" dirty="0" smtClean="0"/>
          </a:p>
          <a:p>
            <a:pPr marL="0" indent="0">
              <a:buNone/>
            </a:pPr>
            <a:endParaRPr lang="en-US" sz="1800" dirty="0" smtClean="0"/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2157" name="Content Placeholder 2"/>
          <p:cNvSpPr txBox="1">
            <a:spLocks/>
          </p:cNvSpPr>
          <p:nvPr/>
        </p:nvSpPr>
        <p:spPr>
          <a:xfrm>
            <a:off x="5206041" y="2057297"/>
            <a:ext cx="3303918" cy="14116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Calibri" panose="020F0502020204030204" pitchFamily="34" charset="0"/>
              <a:buChar char="‒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00" dirty="0"/>
          </a:p>
        </p:txBody>
      </p:sp>
      <p:sp>
        <p:nvSpPr>
          <p:cNvPr id="2159" name="Content Placeholder 2"/>
          <p:cNvSpPr txBox="1">
            <a:spLocks/>
          </p:cNvSpPr>
          <p:nvPr/>
        </p:nvSpPr>
        <p:spPr>
          <a:xfrm>
            <a:off x="135733" y="1024769"/>
            <a:ext cx="6379367" cy="3001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Calibri" panose="020F0502020204030204" pitchFamily="34" charset="0"/>
              <a:buChar char="‒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800" b="1" dirty="0" smtClean="0"/>
              <a:t>Block Floating Point Example</a:t>
            </a:r>
            <a:endParaRPr lang="en-US" sz="1600" b="1" dirty="0"/>
          </a:p>
        </p:txBody>
      </p:sp>
      <p:sp>
        <p:nvSpPr>
          <p:cNvPr id="2160" name="Content Placeholder 2"/>
          <p:cNvSpPr txBox="1">
            <a:spLocks/>
          </p:cNvSpPr>
          <p:nvPr/>
        </p:nvSpPr>
        <p:spPr>
          <a:xfrm>
            <a:off x="308610" y="4893759"/>
            <a:ext cx="6285995" cy="35351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Calibri" panose="020F0502020204030204" pitchFamily="34" charset="0"/>
              <a:buChar char="‒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800" b="1" dirty="0" smtClean="0"/>
              <a:t>Block Floating Point Implementation</a:t>
            </a:r>
            <a:endParaRPr lang="en-US" sz="1600" b="1" dirty="0"/>
          </a:p>
        </p:txBody>
      </p:sp>
      <p:grpSp>
        <p:nvGrpSpPr>
          <p:cNvPr id="33" name="Group 32"/>
          <p:cNvGrpSpPr/>
          <p:nvPr/>
        </p:nvGrpSpPr>
        <p:grpSpPr>
          <a:xfrm>
            <a:off x="2057400" y="2966952"/>
            <a:ext cx="1791131" cy="1690228"/>
            <a:chOff x="2057400" y="2966952"/>
            <a:chExt cx="1791131" cy="1833648"/>
          </a:xfrm>
        </p:grpSpPr>
        <p:cxnSp>
          <p:nvCxnSpPr>
            <p:cNvPr id="30" name="Straight Connector 29"/>
            <p:cNvCxnSpPr/>
            <p:nvPr/>
          </p:nvCxnSpPr>
          <p:spPr>
            <a:xfrm flipV="1">
              <a:off x="2057400" y="2966952"/>
              <a:ext cx="0" cy="183364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1" name="Straight Connector 2160"/>
            <p:cNvCxnSpPr/>
            <p:nvPr/>
          </p:nvCxnSpPr>
          <p:spPr>
            <a:xfrm flipV="1">
              <a:off x="3848531" y="2966952"/>
              <a:ext cx="0" cy="183364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62" name="Content Placeholder 2"/>
          <p:cNvSpPr txBox="1">
            <a:spLocks/>
          </p:cNvSpPr>
          <p:nvPr/>
        </p:nvSpPr>
        <p:spPr>
          <a:xfrm>
            <a:off x="172650" y="2900246"/>
            <a:ext cx="1717650" cy="3001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Calibri" panose="020F0502020204030204" pitchFamily="34" charset="0"/>
              <a:buChar char="‒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800" dirty="0" smtClean="0"/>
              <a:t>#1</a:t>
            </a:r>
            <a:endParaRPr lang="en-US" sz="1600" dirty="0"/>
          </a:p>
        </p:txBody>
      </p:sp>
      <p:sp>
        <p:nvSpPr>
          <p:cNvPr id="2163" name="Content Placeholder 2"/>
          <p:cNvSpPr txBox="1">
            <a:spLocks/>
          </p:cNvSpPr>
          <p:nvPr/>
        </p:nvSpPr>
        <p:spPr>
          <a:xfrm>
            <a:off x="2133600" y="2900246"/>
            <a:ext cx="1717650" cy="3001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Calibri" panose="020F0502020204030204" pitchFamily="34" charset="0"/>
              <a:buChar char="‒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800" dirty="0" smtClean="0"/>
              <a:t>#2</a:t>
            </a:r>
            <a:endParaRPr lang="en-US" sz="1600" dirty="0"/>
          </a:p>
        </p:txBody>
      </p:sp>
      <p:sp>
        <p:nvSpPr>
          <p:cNvPr id="2164" name="Content Placeholder 2"/>
          <p:cNvSpPr txBox="1">
            <a:spLocks/>
          </p:cNvSpPr>
          <p:nvPr/>
        </p:nvSpPr>
        <p:spPr>
          <a:xfrm>
            <a:off x="4624663" y="2824046"/>
            <a:ext cx="1717650" cy="3001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Calibri" panose="020F0502020204030204" pitchFamily="34" charset="0"/>
              <a:buChar char="‒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800" dirty="0" smtClean="0"/>
              <a:t>#3</a:t>
            </a:r>
            <a:endParaRPr lang="en-US" sz="1600" dirty="0"/>
          </a:p>
        </p:txBody>
      </p:sp>
      <p:sp>
        <p:nvSpPr>
          <p:cNvPr id="43" name="TextBox 42"/>
          <p:cNvSpPr txBox="1"/>
          <p:nvPr/>
        </p:nvSpPr>
        <p:spPr>
          <a:xfrm>
            <a:off x="135733" y="8127206"/>
            <a:ext cx="96880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600" dirty="0" smtClean="0"/>
              <a:t>exponents </a:t>
            </a:r>
          </a:p>
        </p:txBody>
      </p:sp>
    </p:spTree>
    <p:extLst>
      <p:ext uri="{BB962C8B-B14F-4D97-AF65-F5344CB8AC3E}">
        <p14:creationId xmlns:p14="http://schemas.microsoft.com/office/powerpoint/2010/main" val="3344252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High Bandwidth Network on Chip in next generation FPGAs</a:t>
            </a:r>
            <a:endParaRPr lang="en-US" dirty="0"/>
          </a:p>
        </p:txBody>
      </p:sp>
      <p:sp>
        <p:nvSpPr>
          <p:cNvPr id="25" name="Content Placeholder 24"/>
          <p:cNvSpPr>
            <a:spLocks noGrp="1"/>
          </p:cNvSpPr>
          <p:nvPr>
            <p:ph idx="1"/>
          </p:nvPr>
        </p:nvSpPr>
        <p:spPr>
          <a:xfrm>
            <a:off x="4334028" y="5847459"/>
            <a:ext cx="2676372" cy="3067942"/>
          </a:xfrm>
        </p:spPr>
        <p:txBody>
          <a:bodyPr>
            <a:normAutofit fontScale="70000" lnSpcReduction="20000"/>
          </a:bodyPr>
          <a:lstStyle/>
          <a:p>
            <a:r>
              <a:rPr lang="en-US" b="1" dirty="0" smtClean="0"/>
              <a:t>High performance</a:t>
            </a:r>
            <a:r>
              <a:rPr lang="en-US" dirty="0" smtClean="0"/>
              <a:t>: 20Tbps</a:t>
            </a:r>
          </a:p>
          <a:p>
            <a:r>
              <a:rPr lang="en-US" b="1" dirty="0" smtClean="0"/>
              <a:t>Ease-of-use</a:t>
            </a:r>
            <a:r>
              <a:rPr lang="en-US" dirty="0"/>
              <a:t>: </a:t>
            </a:r>
            <a:r>
              <a:rPr lang="en-US" dirty="0" smtClean="0"/>
              <a:t>simple AXI or streaming </a:t>
            </a:r>
            <a:r>
              <a:rPr lang="en-US" dirty="0"/>
              <a:t>interface</a:t>
            </a:r>
          </a:p>
          <a:p>
            <a:r>
              <a:rPr lang="en-US" b="1" dirty="0" smtClean="0"/>
              <a:t>More efficient</a:t>
            </a:r>
            <a:r>
              <a:rPr lang="en-US" dirty="0" smtClean="0"/>
              <a:t>: FPGA </a:t>
            </a:r>
            <a:r>
              <a:rPr lang="en-US" dirty="0"/>
              <a:t>resources not used for </a:t>
            </a:r>
            <a:r>
              <a:rPr lang="en-US" dirty="0" smtClean="0"/>
              <a:t>NOC</a:t>
            </a:r>
          </a:p>
          <a:p>
            <a:r>
              <a:rPr lang="en-US" b="1" dirty="0" smtClean="0"/>
              <a:t>Better routing</a:t>
            </a:r>
            <a:endParaRPr lang="en-US" b="1" dirty="0"/>
          </a:p>
        </p:txBody>
      </p:sp>
      <p:sp>
        <p:nvSpPr>
          <p:cNvPr id="229" name="Rectangle 228"/>
          <p:cNvSpPr/>
          <p:nvPr/>
        </p:nvSpPr>
        <p:spPr>
          <a:xfrm>
            <a:off x="767755" y="1888673"/>
            <a:ext cx="5861645" cy="292652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9" dirty="0"/>
          </a:p>
        </p:txBody>
      </p:sp>
      <p:sp>
        <p:nvSpPr>
          <p:cNvPr id="230" name="Rectangle 229"/>
          <p:cNvSpPr/>
          <p:nvPr/>
        </p:nvSpPr>
        <p:spPr>
          <a:xfrm>
            <a:off x="1689671" y="2054681"/>
            <a:ext cx="4734275" cy="259450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9" dirty="0"/>
          </a:p>
        </p:txBody>
      </p:sp>
      <p:grpSp>
        <p:nvGrpSpPr>
          <p:cNvPr id="231" name="Group 230"/>
          <p:cNvGrpSpPr/>
          <p:nvPr/>
        </p:nvGrpSpPr>
        <p:grpSpPr>
          <a:xfrm>
            <a:off x="149885" y="2294623"/>
            <a:ext cx="1442067" cy="2114623"/>
            <a:chOff x="431621" y="2481277"/>
            <a:chExt cx="998354" cy="1463969"/>
          </a:xfrm>
        </p:grpSpPr>
        <p:grpSp>
          <p:nvGrpSpPr>
            <p:cNvPr id="232" name="Group 231"/>
            <p:cNvGrpSpPr/>
            <p:nvPr/>
          </p:nvGrpSpPr>
          <p:grpSpPr>
            <a:xfrm>
              <a:off x="758169" y="3301929"/>
              <a:ext cx="213051" cy="566957"/>
              <a:chOff x="3732716" y="2067074"/>
              <a:chExt cx="234447" cy="623895"/>
            </a:xfrm>
          </p:grpSpPr>
          <p:cxnSp>
            <p:nvCxnSpPr>
              <p:cNvPr id="246" name="Straight Connector 245"/>
              <p:cNvCxnSpPr/>
              <p:nvPr/>
            </p:nvCxnSpPr>
            <p:spPr>
              <a:xfrm>
                <a:off x="3732716" y="2067074"/>
                <a:ext cx="234447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7" name="Straight Connector 246"/>
              <p:cNvCxnSpPr/>
              <p:nvPr/>
            </p:nvCxnSpPr>
            <p:spPr>
              <a:xfrm>
                <a:off x="3732716" y="2226278"/>
                <a:ext cx="234447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8" name="Straight Connector 247"/>
              <p:cNvCxnSpPr/>
              <p:nvPr/>
            </p:nvCxnSpPr>
            <p:spPr>
              <a:xfrm>
                <a:off x="3732716" y="2452164"/>
                <a:ext cx="234447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9" name="Straight Connector 248"/>
              <p:cNvCxnSpPr/>
              <p:nvPr/>
            </p:nvCxnSpPr>
            <p:spPr>
              <a:xfrm>
                <a:off x="3732716" y="2146676"/>
                <a:ext cx="234447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0" name="Straight Connector 249"/>
              <p:cNvCxnSpPr/>
              <p:nvPr/>
            </p:nvCxnSpPr>
            <p:spPr>
              <a:xfrm>
                <a:off x="3732716" y="2305880"/>
                <a:ext cx="234447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1" name="Straight Connector 250"/>
              <p:cNvCxnSpPr/>
              <p:nvPr/>
            </p:nvCxnSpPr>
            <p:spPr>
              <a:xfrm>
                <a:off x="3732716" y="2531766"/>
                <a:ext cx="234447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2" name="Straight Connector 251"/>
              <p:cNvCxnSpPr/>
              <p:nvPr/>
            </p:nvCxnSpPr>
            <p:spPr>
              <a:xfrm>
                <a:off x="3732716" y="2611368"/>
                <a:ext cx="234447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3" name="Straight Connector 252"/>
              <p:cNvCxnSpPr/>
              <p:nvPr/>
            </p:nvCxnSpPr>
            <p:spPr>
              <a:xfrm>
                <a:off x="3732716" y="2690969"/>
                <a:ext cx="234447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33" name="Rectangle 232"/>
            <p:cNvSpPr/>
            <p:nvPr/>
          </p:nvSpPr>
          <p:spPr>
            <a:xfrm>
              <a:off x="971221" y="3243506"/>
              <a:ext cx="458754" cy="68380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6041" rIns="66041" rtlCol="0" anchor="ctr"/>
            <a:lstStyle/>
            <a:p>
              <a:pPr algn="ctr"/>
              <a:r>
                <a:rPr lang="en-US" sz="868"/>
                <a:t>GDDR6 Ctrl + PHy</a:t>
              </a:r>
              <a:endParaRPr lang="en-US" sz="868" dirty="0"/>
            </a:p>
          </p:txBody>
        </p:sp>
        <p:sp>
          <p:nvSpPr>
            <p:cNvPr id="234" name="Freeform 233"/>
            <p:cNvSpPr/>
            <p:nvPr/>
          </p:nvSpPr>
          <p:spPr>
            <a:xfrm>
              <a:off x="431621" y="3225567"/>
              <a:ext cx="337183" cy="719679"/>
            </a:xfrm>
            <a:custGeom>
              <a:avLst/>
              <a:gdLst>
                <a:gd name="connsiteX0" fmla="*/ 450702 w 451132"/>
                <a:gd name="connsiteY0" fmla="*/ 481445 h 962891"/>
                <a:gd name="connsiteX1" fmla="*/ 451132 w 451132"/>
                <a:gd name="connsiteY1" fmla="*/ 526092 h 962891"/>
                <a:gd name="connsiteX2" fmla="*/ 450702 w 451132"/>
                <a:gd name="connsiteY2" fmla="*/ 525981 h 962891"/>
                <a:gd name="connsiteX3" fmla="*/ 430 w 451132"/>
                <a:gd name="connsiteY3" fmla="*/ 481445 h 962891"/>
                <a:gd name="connsiteX4" fmla="*/ 430 w 451132"/>
                <a:gd name="connsiteY4" fmla="*/ 526094 h 962891"/>
                <a:gd name="connsiteX5" fmla="*/ 429 w 451132"/>
                <a:gd name="connsiteY5" fmla="*/ 526094 h 962891"/>
                <a:gd name="connsiteX6" fmla="*/ 430 w 451132"/>
                <a:gd name="connsiteY6" fmla="*/ 481445 h 962891"/>
                <a:gd name="connsiteX7" fmla="*/ 0 w 451132"/>
                <a:gd name="connsiteY7" fmla="*/ 436798 h 962891"/>
                <a:gd name="connsiteX8" fmla="*/ 430 w 451132"/>
                <a:gd name="connsiteY8" fmla="*/ 436909 h 962891"/>
                <a:gd name="connsiteX9" fmla="*/ 430 w 451132"/>
                <a:gd name="connsiteY9" fmla="*/ 481445 h 962891"/>
                <a:gd name="connsiteX10" fmla="*/ 0 w 451132"/>
                <a:gd name="connsiteY10" fmla="*/ 436798 h 962891"/>
                <a:gd name="connsiteX11" fmla="*/ 450703 w 451132"/>
                <a:gd name="connsiteY11" fmla="*/ 436796 h 962891"/>
                <a:gd name="connsiteX12" fmla="*/ 450702 w 451132"/>
                <a:gd name="connsiteY12" fmla="*/ 481445 h 962891"/>
                <a:gd name="connsiteX13" fmla="*/ 450702 w 451132"/>
                <a:gd name="connsiteY13" fmla="*/ 436796 h 962891"/>
                <a:gd name="connsiteX14" fmla="*/ 430 w 451132"/>
                <a:gd name="connsiteY14" fmla="*/ 0 h 962891"/>
                <a:gd name="connsiteX15" fmla="*/ 450702 w 451132"/>
                <a:gd name="connsiteY15" fmla="*/ 0 h 962891"/>
                <a:gd name="connsiteX16" fmla="*/ 450702 w 451132"/>
                <a:gd name="connsiteY16" fmla="*/ 436796 h 962891"/>
                <a:gd name="connsiteX17" fmla="*/ 428316 w 451132"/>
                <a:gd name="connsiteY17" fmla="*/ 442814 h 962891"/>
                <a:gd name="connsiteX18" fmla="*/ 411964 w 451132"/>
                <a:gd name="connsiteY18" fmla="*/ 459245 h 962891"/>
                <a:gd name="connsiteX19" fmla="*/ 412179 w 451132"/>
                <a:gd name="connsiteY19" fmla="*/ 504017 h 962891"/>
                <a:gd name="connsiteX20" fmla="*/ 428689 w 451132"/>
                <a:gd name="connsiteY20" fmla="*/ 520290 h 962891"/>
                <a:gd name="connsiteX21" fmla="*/ 450702 w 451132"/>
                <a:gd name="connsiteY21" fmla="*/ 525981 h 962891"/>
                <a:gd name="connsiteX22" fmla="*/ 450702 w 451132"/>
                <a:gd name="connsiteY22" fmla="*/ 962891 h 962891"/>
                <a:gd name="connsiteX23" fmla="*/ 430 w 451132"/>
                <a:gd name="connsiteY23" fmla="*/ 962891 h 962891"/>
                <a:gd name="connsiteX24" fmla="*/ 430 w 451132"/>
                <a:gd name="connsiteY24" fmla="*/ 526094 h 962891"/>
                <a:gd name="connsiteX25" fmla="*/ 22816 w 451132"/>
                <a:gd name="connsiteY25" fmla="*/ 520076 h 962891"/>
                <a:gd name="connsiteX26" fmla="*/ 39168 w 451132"/>
                <a:gd name="connsiteY26" fmla="*/ 503645 h 962891"/>
                <a:gd name="connsiteX27" fmla="*/ 38953 w 451132"/>
                <a:gd name="connsiteY27" fmla="*/ 458873 h 962891"/>
                <a:gd name="connsiteX28" fmla="*/ 22444 w 451132"/>
                <a:gd name="connsiteY28" fmla="*/ 442600 h 962891"/>
                <a:gd name="connsiteX29" fmla="*/ 430 w 451132"/>
                <a:gd name="connsiteY29" fmla="*/ 436909 h 962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51132" h="962891">
                  <a:moveTo>
                    <a:pt x="450702" y="481445"/>
                  </a:moveTo>
                  <a:cubicBezTo>
                    <a:pt x="450845" y="496327"/>
                    <a:pt x="450989" y="511210"/>
                    <a:pt x="451132" y="526092"/>
                  </a:cubicBezTo>
                  <a:lnTo>
                    <a:pt x="450702" y="525981"/>
                  </a:lnTo>
                  <a:close/>
                  <a:moveTo>
                    <a:pt x="430" y="481445"/>
                  </a:moveTo>
                  <a:lnTo>
                    <a:pt x="430" y="526094"/>
                  </a:lnTo>
                  <a:lnTo>
                    <a:pt x="429" y="526094"/>
                  </a:lnTo>
                  <a:cubicBezTo>
                    <a:pt x="429" y="511211"/>
                    <a:pt x="430" y="496328"/>
                    <a:pt x="430" y="481445"/>
                  </a:cubicBezTo>
                  <a:close/>
                  <a:moveTo>
                    <a:pt x="0" y="436798"/>
                  </a:moveTo>
                  <a:lnTo>
                    <a:pt x="430" y="436909"/>
                  </a:lnTo>
                  <a:lnTo>
                    <a:pt x="430" y="481445"/>
                  </a:lnTo>
                  <a:cubicBezTo>
                    <a:pt x="287" y="466563"/>
                    <a:pt x="143" y="451680"/>
                    <a:pt x="0" y="436798"/>
                  </a:cubicBezTo>
                  <a:close/>
                  <a:moveTo>
                    <a:pt x="450703" y="436796"/>
                  </a:moveTo>
                  <a:cubicBezTo>
                    <a:pt x="450703" y="451679"/>
                    <a:pt x="450702" y="466562"/>
                    <a:pt x="450702" y="481445"/>
                  </a:cubicBezTo>
                  <a:lnTo>
                    <a:pt x="450702" y="436796"/>
                  </a:lnTo>
                  <a:close/>
                  <a:moveTo>
                    <a:pt x="430" y="0"/>
                  </a:moveTo>
                  <a:lnTo>
                    <a:pt x="450702" y="0"/>
                  </a:lnTo>
                  <a:lnTo>
                    <a:pt x="450702" y="436796"/>
                  </a:lnTo>
                  <a:lnTo>
                    <a:pt x="428316" y="442814"/>
                  </a:lnTo>
                  <a:cubicBezTo>
                    <a:pt x="421627" y="446691"/>
                    <a:pt x="415943" y="452303"/>
                    <a:pt x="411964" y="459245"/>
                  </a:cubicBezTo>
                  <a:cubicBezTo>
                    <a:pt x="404007" y="473129"/>
                    <a:pt x="404089" y="490210"/>
                    <a:pt x="412179" y="504017"/>
                  </a:cubicBezTo>
                  <a:cubicBezTo>
                    <a:pt x="416224" y="510921"/>
                    <a:pt x="421962" y="516478"/>
                    <a:pt x="428689" y="520290"/>
                  </a:cubicBezTo>
                  <a:lnTo>
                    <a:pt x="450702" y="525981"/>
                  </a:lnTo>
                  <a:lnTo>
                    <a:pt x="450702" y="962891"/>
                  </a:lnTo>
                  <a:lnTo>
                    <a:pt x="430" y="962891"/>
                  </a:lnTo>
                  <a:lnTo>
                    <a:pt x="430" y="526094"/>
                  </a:lnTo>
                  <a:lnTo>
                    <a:pt x="22816" y="520076"/>
                  </a:lnTo>
                  <a:cubicBezTo>
                    <a:pt x="29506" y="516199"/>
                    <a:pt x="35190" y="510587"/>
                    <a:pt x="39168" y="503645"/>
                  </a:cubicBezTo>
                  <a:cubicBezTo>
                    <a:pt x="47125" y="489761"/>
                    <a:pt x="47043" y="472680"/>
                    <a:pt x="38953" y="458873"/>
                  </a:cubicBezTo>
                  <a:cubicBezTo>
                    <a:pt x="34908" y="451970"/>
                    <a:pt x="29170" y="446412"/>
                    <a:pt x="22444" y="442600"/>
                  </a:cubicBezTo>
                  <a:lnTo>
                    <a:pt x="430" y="436909"/>
                  </a:lnTo>
                  <a:close/>
                </a:path>
              </a:pathLst>
            </a:custGeom>
            <a:ln>
              <a:noFill/>
            </a:ln>
            <a:scene3d>
              <a:camera prst="orthographicFront"/>
              <a:lightRig rig="threePt" dir="t"/>
            </a:scene3d>
            <a:sp3d>
              <a:bevelT w="25400" h="254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rtlCol="0" anchor="ctr"/>
            <a:lstStyle/>
            <a:p>
              <a:pPr algn="ctr"/>
              <a:r>
                <a:rPr lang="en-US" sz="1518" dirty="0"/>
                <a:t>GDDR6</a:t>
              </a:r>
            </a:p>
          </p:txBody>
        </p:sp>
        <p:grpSp>
          <p:nvGrpSpPr>
            <p:cNvPr id="235" name="Group 234"/>
            <p:cNvGrpSpPr/>
            <p:nvPr/>
          </p:nvGrpSpPr>
          <p:grpSpPr>
            <a:xfrm>
              <a:off x="758169" y="2557639"/>
              <a:ext cx="213051" cy="566957"/>
              <a:chOff x="3732716" y="2067074"/>
              <a:chExt cx="234447" cy="623895"/>
            </a:xfrm>
          </p:grpSpPr>
          <p:cxnSp>
            <p:nvCxnSpPr>
              <p:cNvPr id="238" name="Straight Connector 237"/>
              <p:cNvCxnSpPr/>
              <p:nvPr/>
            </p:nvCxnSpPr>
            <p:spPr>
              <a:xfrm>
                <a:off x="3732716" y="2067074"/>
                <a:ext cx="234447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9" name="Straight Connector 238"/>
              <p:cNvCxnSpPr/>
              <p:nvPr/>
            </p:nvCxnSpPr>
            <p:spPr>
              <a:xfrm>
                <a:off x="3732716" y="2226278"/>
                <a:ext cx="234447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0" name="Straight Connector 239"/>
              <p:cNvCxnSpPr/>
              <p:nvPr/>
            </p:nvCxnSpPr>
            <p:spPr>
              <a:xfrm>
                <a:off x="3732716" y="2452164"/>
                <a:ext cx="234447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1" name="Straight Connector 240"/>
              <p:cNvCxnSpPr/>
              <p:nvPr/>
            </p:nvCxnSpPr>
            <p:spPr>
              <a:xfrm>
                <a:off x="3732716" y="2146676"/>
                <a:ext cx="234447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2" name="Straight Connector 241"/>
              <p:cNvCxnSpPr/>
              <p:nvPr/>
            </p:nvCxnSpPr>
            <p:spPr>
              <a:xfrm>
                <a:off x="3732716" y="2305880"/>
                <a:ext cx="234447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3" name="Straight Connector 242"/>
              <p:cNvCxnSpPr/>
              <p:nvPr/>
            </p:nvCxnSpPr>
            <p:spPr>
              <a:xfrm>
                <a:off x="3732716" y="2531766"/>
                <a:ext cx="234447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4" name="Straight Connector 243"/>
              <p:cNvCxnSpPr/>
              <p:nvPr/>
            </p:nvCxnSpPr>
            <p:spPr>
              <a:xfrm>
                <a:off x="3732716" y="2611368"/>
                <a:ext cx="234447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5" name="Straight Connector 244"/>
              <p:cNvCxnSpPr/>
              <p:nvPr/>
            </p:nvCxnSpPr>
            <p:spPr>
              <a:xfrm>
                <a:off x="3732716" y="2690969"/>
                <a:ext cx="234447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36" name="Rectangle 235"/>
            <p:cNvSpPr/>
            <p:nvPr/>
          </p:nvSpPr>
          <p:spPr>
            <a:xfrm>
              <a:off x="971221" y="2499216"/>
              <a:ext cx="458754" cy="68380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6041" rIns="66041" rtlCol="0" anchor="ctr"/>
            <a:lstStyle/>
            <a:p>
              <a:pPr algn="ctr"/>
              <a:r>
                <a:rPr lang="en-US" sz="868"/>
                <a:t>GDDR6 Ctrl + PHy</a:t>
              </a:r>
              <a:endParaRPr lang="en-US" sz="868" dirty="0"/>
            </a:p>
          </p:txBody>
        </p:sp>
        <p:sp>
          <p:nvSpPr>
            <p:cNvPr id="237" name="Freeform 236"/>
            <p:cNvSpPr/>
            <p:nvPr/>
          </p:nvSpPr>
          <p:spPr>
            <a:xfrm>
              <a:off x="431621" y="2481277"/>
              <a:ext cx="337183" cy="719679"/>
            </a:xfrm>
            <a:custGeom>
              <a:avLst/>
              <a:gdLst>
                <a:gd name="connsiteX0" fmla="*/ 450702 w 451132"/>
                <a:gd name="connsiteY0" fmla="*/ 481445 h 962891"/>
                <a:gd name="connsiteX1" fmla="*/ 451132 w 451132"/>
                <a:gd name="connsiteY1" fmla="*/ 526092 h 962891"/>
                <a:gd name="connsiteX2" fmla="*/ 450702 w 451132"/>
                <a:gd name="connsiteY2" fmla="*/ 525981 h 962891"/>
                <a:gd name="connsiteX3" fmla="*/ 430 w 451132"/>
                <a:gd name="connsiteY3" fmla="*/ 481445 h 962891"/>
                <a:gd name="connsiteX4" fmla="*/ 430 w 451132"/>
                <a:gd name="connsiteY4" fmla="*/ 526094 h 962891"/>
                <a:gd name="connsiteX5" fmla="*/ 429 w 451132"/>
                <a:gd name="connsiteY5" fmla="*/ 526094 h 962891"/>
                <a:gd name="connsiteX6" fmla="*/ 430 w 451132"/>
                <a:gd name="connsiteY6" fmla="*/ 481445 h 962891"/>
                <a:gd name="connsiteX7" fmla="*/ 0 w 451132"/>
                <a:gd name="connsiteY7" fmla="*/ 436798 h 962891"/>
                <a:gd name="connsiteX8" fmla="*/ 430 w 451132"/>
                <a:gd name="connsiteY8" fmla="*/ 436909 h 962891"/>
                <a:gd name="connsiteX9" fmla="*/ 430 w 451132"/>
                <a:gd name="connsiteY9" fmla="*/ 481445 h 962891"/>
                <a:gd name="connsiteX10" fmla="*/ 0 w 451132"/>
                <a:gd name="connsiteY10" fmla="*/ 436798 h 962891"/>
                <a:gd name="connsiteX11" fmla="*/ 450703 w 451132"/>
                <a:gd name="connsiteY11" fmla="*/ 436796 h 962891"/>
                <a:gd name="connsiteX12" fmla="*/ 450702 w 451132"/>
                <a:gd name="connsiteY12" fmla="*/ 481445 h 962891"/>
                <a:gd name="connsiteX13" fmla="*/ 450702 w 451132"/>
                <a:gd name="connsiteY13" fmla="*/ 436796 h 962891"/>
                <a:gd name="connsiteX14" fmla="*/ 430 w 451132"/>
                <a:gd name="connsiteY14" fmla="*/ 0 h 962891"/>
                <a:gd name="connsiteX15" fmla="*/ 450702 w 451132"/>
                <a:gd name="connsiteY15" fmla="*/ 0 h 962891"/>
                <a:gd name="connsiteX16" fmla="*/ 450702 w 451132"/>
                <a:gd name="connsiteY16" fmla="*/ 436796 h 962891"/>
                <a:gd name="connsiteX17" fmla="*/ 428316 w 451132"/>
                <a:gd name="connsiteY17" fmla="*/ 442814 h 962891"/>
                <a:gd name="connsiteX18" fmla="*/ 411964 w 451132"/>
                <a:gd name="connsiteY18" fmla="*/ 459245 h 962891"/>
                <a:gd name="connsiteX19" fmla="*/ 412179 w 451132"/>
                <a:gd name="connsiteY19" fmla="*/ 504017 h 962891"/>
                <a:gd name="connsiteX20" fmla="*/ 428689 w 451132"/>
                <a:gd name="connsiteY20" fmla="*/ 520290 h 962891"/>
                <a:gd name="connsiteX21" fmla="*/ 450702 w 451132"/>
                <a:gd name="connsiteY21" fmla="*/ 525981 h 962891"/>
                <a:gd name="connsiteX22" fmla="*/ 450702 w 451132"/>
                <a:gd name="connsiteY22" fmla="*/ 962891 h 962891"/>
                <a:gd name="connsiteX23" fmla="*/ 430 w 451132"/>
                <a:gd name="connsiteY23" fmla="*/ 962891 h 962891"/>
                <a:gd name="connsiteX24" fmla="*/ 430 w 451132"/>
                <a:gd name="connsiteY24" fmla="*/ 526094 h 962891"/>
                <a:gd name="connsiteX25" fmla="*/ 22816 w 451132"/>
                <a:gd name="connsiteY25" fmla="*/ 520076 h 962891"/>
                <a:gd name="connsiteX26" fmla="*/ 39168 w 451132"/>
                <a:gd name="connsiteY26" fmla="*/ 503645 h 962891"/>
                <a:gd name="connsiteX27" fmla="*/ 38953 w 451132"/>
                <a:gd name="connsiteY27" fmla="*/ 458873 h 962891"/>
                <a:gd name="connsiteX28" fmla="*/ 22444 w 451132"/>
                <a:gd name="connsiteY28" fmla="*/ 442600 h 962891"/>
                <a:gd name="connsiteX29" fmla="*/ 430 w 451132"/>
                <a:gd name="connsiteY29" fmla="*/ 436909 h 962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51132" h="962891">
                  <a:moveTo>
                    <a:pt x="450702" y="481445"/>
                  </a:moveTo>
                  <a:cubicBezTo>
                    <a:pt x="450845" y="496327"/>
                    <a:pt x="450989" y="511210"/>
                    <a:pt x="451132" y="526092"/>
                  </a:cubicBezTo>
                  <a:lnTo>
                    <a:pt x="450702" y="525981"/>
                  </a:lnTo>
                  <a:close/>
                  <a:moveTo>
                    <a:pt x="430" y="481445"/>
                  </a:moveTo>
                  <a:lnTo>
                    <a:pt x="430" y="526094"/>
                  </a:lnTo>
                  <a:lnTo>
                    <a:pt x="429" y="526094"/>
                  </a:lnTo>
                  <a:cubicBezTo>
                    <a:pt x="429" y="511211"/>
                    <a:pt x="430" y="496328"/>
                    <a:pt x="430" y="481445"/>
                  </a:cubicBezTo>
                  <a:close/>
                  <a:moveTo>
                    <a:pt x="0" y="436798"/>
                  </a:moveTo>
                  <a:lnTo>
                    <a:pt x="430" y="436909"/>
                  </a:lnTo>
                  <a:lnTo>
                    <a:pt x="430" y="481445"/>
                  </a:lnTo>
                  <a:cubicBezTo>
                    <a:pt x="287" y="466563"/>
                    <a:pt x="143" y="451680"/>
                    <a:pt x="0" y="436798"/>
                  </a:cubicBezTo>
                  <a:close/>
                  <a:moveTo>
                    <a:pt x="450703" y="436796"/>
                  </a:moveTo>
                  <a:cubicBezTo>
                    <a:pt x="450703" y="451679"/>
                    <a:pt x="450702" y="466562"/>
                    <a:pt x="450702" y="481445"/>
                  </a:cubicBezTo>
                  <a:lnTo>
                    <a:pt x="450702" y="436796"/>
                  </a:lnTo>
                  <a:close/>
                  <a:moveTo>
                    <a:pt x="430" y="0"/>
                  </a:moveTo>
                  <a:lnTo>
                    <a:pt x="450702" y="0"/>
                  </a:lnTo>
                  <a:lnTo>
                    <a:pt x="450702" y="436796"/>
                  </a:lnTo>
                  <a:lnTo>
                    <a:pt x="428316" y="442814"/>
                  </a:lnTo>
                  <a:cubicBezTo>
                    <a:pt x="421627" y="446691"/>
                    <a:pt x="415943" y="452303"/>
                    <a:pt x="411964" y="459245"/>
                  </a:cubicBezTo>
                  <a:cubicBezTo>
                    <a:pt x="404007" y="473129"/>
                    <a:pt x="404089" y="490210"/>
                    <a:pt x="412179" y="504017"/>
                  </a:cubicBezTo>
                  <a:cubicBezTo>
                    <a:pt x="416224" y="510921"/>
                    <a:pt x="421962" y="516478"/>
                    <a:pt x="428689" y="520290"/>
                  </a:cubicBezTo>
                  <a:lnTo>
                    <a:pt x="450702" y="525981"/>
                  </a:lnTo>
                  <a:lnTo>
                    <a:pt x="450702" y="962891"/>
                  </a:lnTo>
                  <a:lnTo>
                    <a:pt x="430" y="962891"/>
                  </a:lnTo>
                  <a:lnTo>
                    <a:pt x="430" y="526094"/>
                  </a:lnTo>
                  <a:lnTo>
                    <a:pt x="22816" y="520076"/>
                  </a:lnTo>
                  <a:cubicBezTo>
                    <a:pt x="29506" y="516199"/>
                    <a:pt x="35190" y="510587"/>
                    <a:pt x="39168" y="503645"/>
                  </a:cubicBezTo>
                  <a:cubicBezTo>
                    <a:pt x="47125" y="489761"/>
                    <a:pt x="47043" y="472680"/>
                    <a:pt x="38953" y="458873"/>
                  </a:cubicBezTo>
                  <a:cubicBezTo>
                    <a:pt x="34908" y="451970"/>
                    <a:pt x="29170" y="446412"/>
                    <a:pt x="22444" y="442600"/>
                  </a:cubicBezTo>
                  <a:lnTo>
                    <a:pt x="430" y="436909"/>
                  </a:lnTo>
                  <a:close/>
                </a:path>
              </a:pathLst>
            </a:custGeom>
            <a:ln>
              <a:noFill/>
            </a:ln>
            <a:scene3d>
              <a:camera prst="orthographicFront"/>
              <a:lightRig rig="threePt" dir="t"/>
            </a:scene3d>
            <a:sp3d>
              <a:bevelT w="25400" h="254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rtlCol="0" anchor="ctr"/>
            <a:lstStyle/>
            <a:p>
              <a:pPr algn="ctr"/>
              <a:r>
                <a:rPr lang="en-US" sz="1518" dirty="0"/>
                <a:t>GDDR6</a:t>
              </a:r>
            </a:p>
          </p:txBody>
        </p:sp>
      </p:grpSp>
      <p:sp>
        <p:nvSpPr>
          <p:cNvPr id="254" name="Rectangle 253"/>
          <p:cNvSpPr/>
          <p:nvPr/>
        </p:nvSpPr>
        <p:spPr>
          <a:xfrm>
            <a:off x="767757" y="5760273"/>
            <a:ext cx="3535181" cy="292652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9" dirty="0"/>
          </a:p>
        </p:txBody>
      </p:sp>
      <p:sp>
        <p:nvSpPr>
          <p:cNvPr id="255" name="Rectangle 254"/>
          <p:cNvSpPr/>
          <p:nvPr/>
        </p:nvSpPr>
        <p:spPr>
          <a:xfrm>
            <a:off x="1689670" y="5926283"/>
            <a:ext cx="2393135" cy="259450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9" dirty="0"/>
          </a:p>
        </p:txBody>
      </p:sp>
      <p:grpSp>
        <p:nvGrpSpPr>
          <p:cNvPr id="256" name="Group 255"/>
          <p:cNvGrpSpPr/>
          <p:nvPr/>
        </p:nvGrpSpPr>
        <p:grpSpPr>
          <a:xfrm>
            <a:off x="149885" y="6166222"/>
            <a:ext cx="1442067" cy="2114623"/>
            <a:chOff x="6136730" y="2481277"/>
            <a:chExt cx="998354" cy="1463969"/>
          </a:xfrm>
        </p:grpSpPr>
        <p:grpSp>
          <p:nvGrpSpPr>
            <p:cNvPr id="257" name="Group 256"/>
            <p:cNvGrpSpPr/>
            <p:nvPr/>
          </p:nvGrpSpPr>
          <p:grpSpPr>
            <a:xfrm>
              <a:off x="6463278" y="3301929"/>
              <a:ext cx="213051" cy="566957"/>
              <a:chOff x="3732716" y="2067074"/>
              <a:chExt cx="234447" cy="623895"/>
            </a:xfrm>
          </p:grpSpPr>
          <p:cxnSp>
            <p:nvCxnSpPr>
              <p:cNvPr id="271" name="Straight Connector 270"/>
              <p:cNvCxnSpPr/>
              <p:nvPr/>
            </p:nvCxnSpPr>
            <p:spPr>
              <a:xfrm>
                <a:off x="3732716" y="2067074"/>
                <a:ext cx="234447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2" name="Straight Connector 271"/>
              <p:cNvCxnSpPr/>
              <p:nvPr/>
            </p:nvCxnSpPr>
            <p:spPr>
              <a:xfrm>
                <a:off x="3732716" y="2226278"/>
                <a:ext cx="234447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3" name="Straight Connector 272"/>
              <p:cNvCxnSpPr/>
              <p:nvPr/>
            </p:nvCxnSpPr>
            <p:spPr>
              <a:xfrm>
                <a:off x="3732716" y="2452164"/>
                <a:ext cx="234447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4" name="Straight Connector 273"/>
              <p:cNvCxnSpPr/>
              <p:nvPr/>
            </p:nvCxnSpPr>
            <p:spPr>
              <a:xfrm>
                <a:off x="3732716" y="2146676"/>
                <a:ext cx="234447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5" name="Straight Connector 274"/>
              <p:cNvCxnSpPr/>
              <p:nvPr/>
            </p:nvCxnSpPr>
            <p:spPr>
              <a:xfrm>
                <a:off x="3732716" y="2305880"/>
                <a:ext cx="234447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6" name="Straight Connector 275"/>
              <p:cNvCxnSpPr/>
              <p:nvPr/>
            </p:nvCxnSpPr>
            <p:spPr>
              <a:xfrm>
                <a:off x="3732716" y="2531766"/>
                <a:ext cx="234447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7" name="Straight Connector 276"/>
              <p:cNvCxnSpPr/>
              <p:nvPr/>
            </p:nvCxnSpPr>
            <p:spPr>
              <a:xfrm>
                <a:off x="3732716" y="2611368"/>
                <a:ext cx="234447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8" name="Straight Connector 277"/>
              <p:cNvCxnSpPr/>
              <p:nvPr/>
            </p:nvCxnSpPr>
            <p:spPr>
              <a:xfrm>
                <a:off x="3732716" y="2690969"/>
                <a:ext cx="234447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58" name="Rectangle 257"/>
            <p:cNvSpPr/>
            <p:nvPr/>
          </p:nvSpPr>
          <p:spPr>
            <a:xfrm>
              <a:off x="6676330" y="3243506"/>
              <a:ext cx="458754" cy="68380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6041" rIns="66041" rtlCol="0" anchor="ctr"/>
            <a:lstStyle/>
            <a:p>
              <a:pPr algn="ctr"/>
              <a:r>
                <a:rPr lang="en-US" sz="868"/>
                <a:t>GDDR6 Ctrl + PHy</a:t>
              </a:r>
              <a:endParaRPr lang="en-US" sz="868" dirty="0"/>
            </a:p>
          </p:txBody>
        </p:sp>
        <p:sp>
          <p:nvSpPr>
            <p:cNvPr id="259" name="Freeform 258"/>
            <p:cNvSpPr/>
            <p:nvPr/>
          </p:nvSpPr>
          <p:spPr>
            <a:xfrm>
              <a:off x="6136730" y="3225567"/>
              <a:ext cx="337183" cy="719679"/>
            </a:xfrm>
            <a:custGeom>
              <a:avLst/>
              <a:gdLst>
                <a:gd name="connsiteX0" fmla="*/ 450702 w 451132"/>
                <a:gd name="connsiteY0" fmla="*/ 481445 h 962891"/>
                <a:gd name="connsiteX1" fmla="*/ 451132 w 451132"/>
                <a:gd name="connsiteY1" fmla="*/ 526092 h 962891"/>
                <a:gd name="connsiteX2" fmla="*/ 450702 w 451132"/>
                <a:gd name="connsiteY2" fmla="*/ 525981 h 962891"/>
                <a:gd name="connsiteX3" fmla="*/ 430 w 451132"/>
                <a:gd name="connsiteY3" fmla="*/ 481445 h 962891"/>
                <a:gd name="connsiteX4" fmla="*/ 430 w 451132"/>
                <a:gd name="connsiteY4" fmla="*/ 526094 h 962891"/>
                <a:gd name="connsiteX5" fmla="*/ 429 w 451132"/>
                <a:gd name="connsiteY5" fmla="*/ 526094 h 962891"/>
                <a:gd name="connsiteX6" fmla="*/ 430 w 451132"/>
                <a:gd name="connsiteY6" fmla="*/ 481445 h 962891"/>
                <a:gd name="connsiteX7" fmla="*/ 0 w 451132"/>
                <a:gd name="connsiteY7" fmla="*/ 436798 h 962891"/>
                <a:gd name="connsiteX8" fmla="*/ 430 w 451132"/>
                <a:gd name="connsiteY8" fmla="*/ 436909 h 962891"/>
                <a:gd name="connsiteX9" fmla="*/ 430 w 451132"/>
                <a:gd name="connsiteY9" fmla="*/ 481445 h 962891"/>
                <a:gd name="connsiteX10" fmla="*/ 0 w 451132"/>
                <a:gd name="connsiteY10" fmla="*/ 436798 h 962891"/>
                <a:gd name="connsiteX11" fmla="*/ 450703 w 451132"/>
                <a:gd name="connsiteY11" fmla="*/ 436796 h 962891"/>
                <a:gd name="connsiteX12" fmla="*/ 450702 w 451132"/>
                <a:gd name="connsiteY12" fmla="*/ 481445 h 962891"/>
                <a:gd name="connsiteX13" fmla="*/ 450702 w 451132"/>
                <a:gd name="connsiteY13" fmla="*/ 436796 h 962891"/>
                <a:gd name="connsiteX14" fmla="*/ 430 w 451132"/>
                <a:gd name="connsiteY14" fmla="*/ 0 h 962891"/>
                <a:gd name="connsiteX15" fmla="*/ 450702 w 451132"/>
                <a:gd name="connsiteY15" fmla="*/ 0 h 962891"/>
                <a:gd name="connsiteX16" fmla="*/ 450702 w 451132"/>
                <a:gd name="connsiteY16" fmla="*/ 436796 h 962891"/>
                <a:gd name="connsiteX17" fmla="*/ 428316 w 451132"/>
                <a:gd name="connsiteY17" fmla="*/ 442814 h 962891"/>
                <a:gd name="connsiteX18" fmla="*/ 411964 w 451132"/>
                <a:gd name="connsiteY18" fmla="*/ 459245 h 962891"/>
                <a:gd name="connsiteX19" fmla="*/ 412179 w 451132"/>
                <a:gd name="connsiteY19" fmla="*/ 504017 h 962891"/>
                <a:gd name="connsiteX20" fmla="*/ 428689 w 451132"/>
                <a:gd name="connsiteY20" fmla="*/ 520290 h 962891"/>
                <a:gd name="connsiteX21" fmla="*/ 450702 w 451132"/>
                <a:gd name="connsiteY21" fmla="*/ 525981 h 962891"/>
                <a:gd name="connsiteX22" fmla="*/ 450702 w 451132"/>
                <a:gd name="connsiteY22" fmla="*/ 962891 h 962891"/>
                <a:gd name="connsiteX23" fmla="*/ 430 w 451132"/>
                <a:gd name="connsiteY23" fmla="*/ 962891 h 962891"/>
                <a:gd name="connsiteX24" fmla="*/ 430 w 451132"/>
                <a:gd name="connsiteY24" fmla="*/ 526094 h 962891"/>
                <a:gd name="connsiteX25" fmla="*/ 22816 w 451132"/>
                <a:gd name="connsiteY25" fmla="*/ 520076 h 962891"/>
                <a:gd name="connsiteX26" fmla="*/ 39168 w 451132"/>
                <a:gd name="connsiteY26" fmla="*/ 503645 h 962891"/>
                <a:gd name="connsiteX27" fmla="*/ 38953 w 451132"/>
                <a:gd name="connsiteY27" fmla="*/ 458873 h 962891"/>
                <a:gd name="connsiteX28" fmla="*/ 22444 w 451132"/>
                <a:gd name="connsiteY28" fmla="*/ 442600 h 962891"/>
                <a:gd name="connsiteX29" fmla="*/ 430 w 451132"/>
                <a:gd name="connsiteY29" fmla="*/ 436909 h 962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51132" h="962891">
                  <a:moveTo>
                    <a:pt x="450702" y="481445"/>
                  </a:moveTo>
                  <a:cubicBezTo>
                    <a:pt x="450845" y="496327"/>
                    <a:pt x="450989" y="511210"/>
                    <a:pt x="451132" y="526092"/>
                  </a:cubicBezTo>
                  <a:lnTo>
                    <a:pt x="450702" y="525981"/>
                  </a:lnTo>
                  <a:close/>
                  <a:moveTo>
                    <a:pt x="430" y="481445"/>
                  </a:moveTo>
                  <a:lnTo>
                    <a:pt x="430" y="526094"/>
                  </a:lnTo>
                  <a:lnTo>
                    <a:pt x="429" y="526094"/>
                  </a:lnTo>
                  <a:cubicBezTo>
                    <a:pt x="429" y="511211"/>
                    <a:pt x="430" y="496328"/>
                    <a:pt x="430" y="481445"/>
                  </a:cubicBezTo>
                  <a:close/>
                  <a:moveTo>
                    <a:pt x="0" y="436798"/>
                  </a:moveTo>
                  <a:lnTo>
                    <a:pt x="430" y="436909"/>
                  </a:lnTo>
                  <a:lnTo>
                    <a:pt x="430" y="481445"/>
                  </a:lnTo>
                  <a:cubicBezTo>
                    <a:pt x="287" y="466563"/>
                    <a:pt x="143" y="451680"/>
                    <a:pt x="0" y="436798"/>
                  </a:cubicBezTo>
                  <a:close/>
                  <a:moveTo>
                    <a:pt x="450703" y="436796"/>
                  </a:moveTo>
                  <a:cubicBezTo>
                    <a:pt x="450703" y="451679"/>
                    <a:pt x="450702" y="466562"/>
                    <a:pt x="450702" y="481445"/>
                  </a:cubicBezTo>
                  <a:lnTo>
                    <a:pt x="450702" y="436796"/>
                  </a:lnTo>
                  <a:close/>
                  <a:moveTo>
                    <a:pt x="430" y="0"/>
                  </a:moveTo>
                  <a:lnTo>
                    <a:pt x="450702" y="0"/>
                  </a:lnTo>
                  <a:lnTo>
                    <a:pt x="450702" y="436796"/>
                  </a:lnTo>
                  <a:lnTo>
                    <a:pt x="428316" y="442814"/>
                  </a:lnTo>
                  <a:cubicBezTo>
                    <a:pt x="421627" y="446691"/>
                    <a:pt x="415943" y="452303"/>
                    <a:pt x="411964" y="459245"/>
                  </a:cubicBezTo>
                  <a:cubicBezTo>
                    <a:pt x="404007" y="473129"/>
                    <a:pt x="404089" y="490210"/>
                    <a:pt x="412179" y="504017"/>
                  </a:cubicBezTo>
                  <a:cubicBezTo>
                    <a:pt x="416224" y="510921"/>
                    <a:pt x="421962" y="516478"/>
                    <a:pt x="428689" y="520290"/>
                  </a:cubicBezTo>
                  <a:lnTo>
                    <a:pt x="450702" y="525981"/>
                  </a:lnTo>
                  <a:lnTo>
                    <a:pt x="450702" y="962891"/>
                  </a:lnTo>
                  <a:lnTo>
                    <a:pt x="430" y="962891"/>
                  </a:lnTo>
                  <a:lnTo>
                    <a:pt x="430" y="526094"/>
                  </a:lnTo>
                  <a:lnTo>
                    <a:pt x="22816" y="520076"/>
                  </a:lnTo>
                  <a:cubicBezTo>
                    <a:pt x="29506" y="516199"/>
                    <a:pt x="35190" y="510587"/>
                    <a:pt x="39168" y="503645"/>
                  </a:cubicBezTo>
                  <a:cubicBezTo>
                    <a:pt x="47125" y="489761"/>
                    <a:pt x="47043" y="472680"/>
                    <a:pt x="38953" y="458873"/>
                  </a:cubicBezTo>
                  <a:cubicBezTo>
                    <a:pt x="34908" y="451970"/>
                    <a:pt x="29170" y="446412"/>
                    <a:pt x="22444" y="442600"/>
                  </a:cubicBezTo>
                  <a:lnTo>
                    <a:pt x="430" y="436909"/>
                  </a:lnTo>
                  <a:close/>
                </a:path>
              </a:pathLst>
            </a:custGeom>
            <a:ln>
              <a:noFill/>
            </a:ln>
            <a:scene3d>
              <a:camera prst="orthographicFront"/>
              <a:lightRig rig="threePt" dir="t"/>
            </a:scene3d>
            <a:sp3d>
              <a:bevelT w="25400" h="254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rtlCol="0" anchor="ctr"/>
            <a:lstStyle/>
            <a:p>
              <a:pPr algn="ctr"/>
              <a:r>
                <a:rPr lang="en-US" sz="1518" dirty="0"/>
                <a:t>GDDR6</a:t>
              </a:r>
            </a:p>
          </p:txBody>
        </p:sp>
        <p:grpSp>
          <p:nvGrpSpPr>
            <p:cNvPr id="260" name="Group 259"/>
            <p:cNvGrpSpPr/>
            <p:nvPr/>
          </p:nvGrpSpPr>
          <p:grpSpPr>
            <a:xfrm>
              <a:off x="6463278" y="2557639"/>
              <a:ext cx="213051" cy="566957"/>
              <a:chOff x="3732716" y="2067074"/>
              <a:chExt cx="234447" cy="623895"/>
            </a:xfrm>
          </p:grpSpPr>
          <p:cxnSp>
            <p:nvCxnSpPr>
              <p:cNvPr id="263" name="Straight Connector 262"/>
              <p:cNvCxnSpPr/>
              <p:nvPr/>
            </p:nvCxnSpPr>
            <p:spPr>
              <a:xfrm>
                <a:off x="3732716" y="2067074"/>
                <a:ext cx="234447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4" name="Straight Connector 263"/>
              <p:cNvCxnSpPr/>
              <p:nvPr/>
            </p:nvCxnSpPr>
            <p:spPr>
              <a:xfrm>
                <a:off x="3732716" y="2226278"/>
                <a:ext cx="234447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5" name="Straight Connector 264"/>
              <p:cNvCxnSpPr/>
              <p:nvPr/>
            </p:nvCxnSpPr>
            <p:spPr>
              <a:xfrm>
                <a:off x="3732716" y="2452164"/>
                <a:ext cx="234447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6" name="Straight Connector 265"/>
              <p:cNvCxnSpPr/>
              <p:nvPr/>
            </p:nvCxnSpPr>
            <p:spPr>
              <a:xfrm>
                <a:off x="3732716" y="2146676"/>
                <a:ext cx="234447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7" name="Straight Connector 266"/>
              <p:cNvCxnSpPr/>
              <p:nvPr/>
            </p:nvCxnSpPr>
            <p:spPr>
              <a:xfrm>
                <a:off x="3732716" y="2305880"/>
                <a:ext cx="234447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8" name="Straight Connector 267"/>
              <p:cNvCxnSpPr/>
              <p:nvPr/>
            </p:nvCxnSpPr>
            <p:spPr>
              <a:xfrm>
                <a:off x="3732716" y="2531766"/>
                <a:ext cx="234447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9" name="Straight Connector 268"/>
              <p:cNvCxnSpPr/>
              <p:nvPr/>
            </p:nvCxnSpPr>
            <p:spPr>
              <a:xfrm>
                <a:off x="3732716" y="2611368"/>
                <a:ext cx="234447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0" name="Straight Connector 269"/>
              <p:cNvCxnSpPr/>
              <p:nvPr/>
            </p:nvCxnSpPr>
            <p:spPr>
              <a:xfrm>
                <a:off x="3732716" y="2690969"/>
                <a:ext cx="234447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61" name="Rectangle 260"/>
            <p:cNvSpPr/>
            <p:nvPr/>
          </p:nvSpPr>
          <p:spPr>
            <a:xfrm>
              <a:off x="6676330" y="2499216"/>
              <a:ext cx="458754" cy="68380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6041" rIns="66041" rtlCol="0" anchor="ctr"/>
            <a:lstStyle/>
            <a:p>
              <a:pPr algn="ctr"/>
              <a:r>
                <a:rPr lang="en-US" sz="868"/>
                <a:t>GDDR6 Ctrl + PHy</a:t>
              </a:r>
              <a:endParaRPr lang="en-US" sz="868" dirty="0"/>
            </a:p>
          </p:txBody>
        </p:sp>
        <p:sp>
          <p:nvSpPr>
            <p:cNvPr id="262" name="Freeform 261"/>
            <p:cNvSpPr/>
            <p:nvPr/>
          </p:nvSpPr>
          <p:spPr>
            <a:xfrm>
              <a:off x="6136730" y="2481277"/>
              <a:ext cx="337183" cy="719679"/>
            </a:xfrm>
            <a:custGeom>
              <a:avLst/>
              <a:gdLst>
                <a:gd name="connsiteX0" fmla="*/ 450702 w 451132"/>
                <a:gd name="connsiteY0" fmla="*/ 481445 h 962891"/>
                <a:gd name="connsiteX1" fmla="*/ 451132 w 451132"/>
                <a:gd name="connsiteY1" fmla="*/ 526092 h 962891"/>
                <a:gd name="connsiteX2" fmla="*/ 450702 w 451132"/>
                <a:gd name="connsiteY2" fmla="*/ 525981 h 962891"/>
                <a:gd name="connsiteX3" fmla="*/ 430 w 451132"/>
                <a:gd name="connsiteY3" fmla="*/ 481445 h 962891"/>
                <a:gd name="connsiteX4" fmla="*/ 430 w 451132"/>
                <a:gd name="connsiteY4" fmla="*/ 526094 h 962891"/>
                <a:gd name="connsiteX5" fmla="*/ 429 w 451132"/>
                <a:gd name="connsiteY5" fmla="*/ 526094 h 962891"/>
                <a:gd name="connsiteX6" fmla="*/ 430 w 451132"/>
                <a:gd name="connsiteY6" fmla="*/ 481445 h 962891"/>
                <a:gd name="connsiteX7" fmla="*/ 0 w 451132"/>
                <a:gd name="connsiteY7" fmla="*/ 436798 h 962891"/>
                <a:gd name="connsiteX8" fmla="*/ 430 w 451132"/>
                <a:gd name="connsiteY8" fmla="*/ 436909 h 962891"/>
                <a:gd name="connsiteX9" fmla="*/ 430 w 451132"/>
                <a:gd name="connsiteY9" fmla="*/ 481445 h 962891"/>
                <a:gd name="connsiteX10" fmla="*/ 0 w 451132"/>
                <a:gd name="connsiteY10" fmla="*/ 436798 h 962891"/>
                <a:gd name="connsiteX11" fmla="*/ 450703 w 451132"/>
                <a:gd name="connsiteY11" fmla="*/ 436796 h 962891"/>
                <a:gd name="connsiteX12" fmla="*/ 450702 w 451132"/>
                <a:gd name="connsiteY12" fmla="*/ 481445 h 962891"/>
                <a:gd name="connsiteX13" fmla="*/ 450702 w 451132"/>
                <a:gd name="connsiteY13" fmla="*/ 436796 h 962891"/>
                <a:gd name="connsiteX14" fmla="*/ 430 w 451132"/>
                <a:gd name="connsiteY14" fmla="*/ 0 h 962891"/>
                <a:gd name="connsiteX15" fmla="*/ 450702 w 451132"/>
                <a:gd name="connsiteY15" fmla="*/ 0 h 962891"/>
                <a:gd name="connsiteX16" fmla="*/ 450702 w 451132"/>
                <a:gd name="connsiteY16" fmla="*/ 436796 h 962891"/>
                <a:gd name="connsiteX17" fmla="*/ 428316 w 451132"/>
                <a:gd name="connsiteY17" fmla="*/ 442814 h 962891"/>
                <a:gd name="connsiteX18" fmla="*/ 411964 w 451132"/>
                <a:gd name="connsiteY18" fmla="*/ 459245 h 962891"/>
                <a:gd name="connsiteX19" fmla="*/ 412179 w 451132"/>
                <a:gd name="connsiteY19" fmla="*/ 504017 h 962891"/>
                <a:gd name="connsiteX20" fmla="*/ 428689 w 451132"/>
                <a:gd name="connsiteY20" fmla="*/ 520290 h 962891"/>
                <a:gd name="connsiteX21" fmla="*/ 450702 w 451132"/>
                <a:gd name="connsiteY21" fmla="*/ 525981 h 962891"/>
                <a:gd name="connsiteX22" fmla="*/ 450702 w 451132"/>
                <a:gd name="connsiteY22" fmla="*/ 962891 h 962891"/>
                <a:gd name="connsiteX23" fmla="*/ 430 w 451132"/>
                <a:gd name="connsiteY23" fmla="*/ 962891 h 962891"/>
                <a:gd name="connsiteX24" fmla="*/ 430 w 451132"/>
                <a:gd name="connsiteY24" fmla="*/ 526094 h 962891"/>
                <a:gd name="connsiteX25" fmla="*/ 22816 w 451132"/>
                <a:gd name="connsiteY25" fmla="*/ 520076 h 962891"/>
                <a:gd name="connsiteX26" fmla="*/ 39168 w 451132"/>
                <a:gd name="connsiteY26" fmla="*/ 503645 h 962891"/>
                <a:gd name="connsiteX27" fmla="*/ 38953 w 451132"/>
                <a:gd name="connsiteY27" fmla="*/ 458873 h 962891"/>
                <a:gd name="connsiteX28" fmla="*/ 22444 w 451132"/>
                <a:gd name="connsiteY28" fmla="*/ 442600 h 962891"/>
                <a:gd name="connsiteX29" fmla="*/ 430 w 451132"/>
                <a:gd name="connsiteY29" fmla="*/ 436909 h 962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51132" h="962891">
                  <a:moveTo>
                    <a:pt x="450702" y="481445"/>
                  </a:moveTo>
                  <a:cubicBezTo>
                    <a:pt x="450845" y="496327"/>
                    <a:pt x="450989" y="511210"/>
                    <a:pt x="451132" y="526092"/>
                  </a:cubicBezTo>
                  <a:lnTo>
                    <a:pt x="450702" y="525981"/>
                  </a:lnTo>
                  <a:close/>
                  <a:moveTo>
                    <a:pt x="430" y="481445"/>
                  </a:moveTo>
                  <a:lnTo>
                    <a:pt x="430" y="526094"/>
                  </a:lnTo>
                  <a:lnTo>
                    <a:pt x="429" y="526094"/>
                  </a:lnTo>
                  <a:cubicBezTo>
                    <a:pt x="429" y="511211"/>
                    <a:pt x="430" y="496328"/>
                    <a:pt x="430" y="481445"/>
                  </a:cubicBezTo>
                  <a:close/>
                  <a:moveTo>
                    <a:pt x="0" y="436798"/>
                  </a:moveTo>
                  <a:lnTo>
                    <a:pt x="430" y="436909"/>
                  </a:lnTo>
                  <a:lnTo>
                    <a:pt x="430" y="481445"/>
                  </a:lnTo>
                  <a:cubicBezTo>
                    <a:pt x="287" y="466563"/>
                    <a:pt x="143" y="451680"/>
                    <a:pt x="0" y="436798"/>
                  </a:cubicBezTo>
                  <a:close/>
                  <a:moveTo>
                    <a:pt x="450703" y="436796"/>
                  </a:moveTo>
                  <a:cubicBezTo>
                    <a:pt x="450703" y="451679"/>
                    <a:pt x="450702" y="466562"/>
                    <a:pt x="450702" y="481445"/>
                  </a:cubicBezTo>
                  <a:lnTo>
                    <a:pt x="450702" y="436796"/>
                  </a:lnTo>
                  <a:close/>
                  <a:moveTo>
                    <a:pt x="430" y="0"/>
                  </a:moveTo>
                  <a:lnTo>
                    <a:pt x="450702" y="0"/>
                  </a:lnTo>
                  <a:lnTo>
                    <a:pt x="450702" y="436796"/>
                  </a:lnTo>
                  <a:lnTo>
                    <a:pt x="428316" y="442814"/>
                  </a:lnTo>
                  <a:cubicBezTo>
                    <a:pt x="421627" y="446691"/>
                    <a:pt x="415943" y="452303"/>
                    <a:pt x="411964" y="459245"/>
                  </a:cubicBezTo>
                  <a:cubicBezTo>
                    <a:pt x="404007" y="473129"/>
                    <a:pt x="404089" y="490210"/>
                    <a:pt x="412179" y="504017"/>
                  </a:cubicBezTo>
                  <a:cubicBezTo>
                    <a:pt x="416224" y="510921"/>
                    <a:pt x="421962" y="516478"/>
                    <a:pt x="428689" y="520290"/>
                  </a:cubicBezTo>
                  <a:lnTo>
                    <a:pt x="450702" y="525981"/>
                  </a:lnTo>
                  <a:lnTo>
                    <a:pt x="450702" y="962891"/>
                  </a:lnTo>
                  <a:lnTo>
                    <a:pt x="430" y="962891"/>
                  </a:lnTo>
                  <a:lnTo>
                    <a:pt x="430" y="526094"/>
                  </a:lnTo>
                  <a:lnTo>
                    <a:pt x="22816" y="520076"/>
                  </a:lnTo>
                  <a:cubicBezTo>
                    <a:pt x="29506" y="516199"/>
                    <a:pt x="35190" y="510587"/>
                    <a:pt x="39168" y="503645"/>
                  </a:cubicBezTo>
                  <a:cubicBezTo>
                    <a:pt x="47125" y="489761"/>
                    <a:pt x="47043" y="472680"/>
                    <a:pt x="38953" y="458873"/>
                  </a:cubicBezTo>
                  <a:cubicBezTo>
                    <a:pt x="34908" y="451970"/>
                    <a:pt x="29170" y="446412"/>
                    <a:pt x="22444" y="442600"/>
                  </a:cubicBezTo>
                  <a:lnTo>
                    <a:pt x="430" y="436909"/>
                  </a:lnTo>
                  <a:close/>
                </a:path>
              </a:pathLst>
            </a:custGeom>
            <a:ln>
              <a:noFill/>
            </a:ln>
            <a:scene3d>
              <a:camera prst="orthographicFront"/>
              <a:lightRig rig="threePt" dir="t"/>
            </a:scene3d>
            <a:sp3d>
              <a:bevelT w="25400" h="254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rtlCol="0" anchor="ctr"/>
            <a:lstStyle/>
            <a:p>
              <a:pPr algn="ctr"/>
              <a:r>
                <a:rPr lang="en-US" sz="1518" dirty="0"/>
                <a:t>GDDR6</a:t>
              </a:r>
            </a:p>
          </p:txBody>
        </p:sp>
      </p:grpSp>
      <p:sp>
        <p:nvSpPr>
          <p:cNvPr id="279" name="TextBox 278"/>
          <p:cNvSpPr txBox="1"/>
          <p:nvPr/>
        </p:nvSpPr>
        <p:spPr>
          <a:xfrm>
            <a:off x="846475" y="1311588"/>
            <a:ext cx="5721374" cy="492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1" b="1" dirty="0">
                <a:latin typeface="Arial Rounded MT Bold" panose="020F0704030504030204" pitchFamily="34" charset="0"/>
              </a:rPr>
              <a:t>Traditional FPGA Design</a:t>
            </a:r>
          </a:p>
        </p:txBody>
      </p:sp>
      <p:grpSp>
        <p:nvGrpSpPr>
          <p:cNvPr id="281" name="Group 280"/>
          <p:cNvGrpSpPr/>
          <p:nvPr/>
        </p:nvGrpSpPr>
        <p:grpSpPr>
          <a:xfrm>
            <a:off x="1689668" y="2206509"/>
            <a:ext cx="4523717" cy="2290846"/>
            <a:chOff x="1497621" y="2411038"/>
            <a:chExt cx="3131803" cy="1585970"/>
          </a:xfrm>
        </p:grpSpPr>
        <p:sp>
          <p:nvSpPr>
            <p:cNvPr id="282" name="Freeform 281"/>
            <p:cNvSpPr/>
            <p:nvPr/>
          </p:nvSpPr>
          <p:spPr>
            <a:xfrm>
              <a:off x="1983581" y="2411038"/>
              <a:ext cx="1908047" cy="1585970"/>
            </a:xfrm>
            <a:custGeom>
              <a:avLst/>
              <a:gdLst>
                <a:gd name="connsiteX0" fmla="*/ 414338 w 1908047"/>
                <a:gd name="connsiteY0" fmla="*/ 4820 h 1585970"/>
                <a:gd name="connsiteX1" fmla="*/ 414338 w 1908047"/>
                <a:gd name="connsiteY1" fmla="*/ 4820 h 1585970"/>
                <a:gd name="connsiteX2" fmla="*/ 304800 w 1908047"/>
                <a:gd name="connsiteY2" fmla="*/ 9582 h 1585970"/>
                <a:gd name="connsiteX3" fmla="*/ 280988 w 1908047"/>
                <a:gd name="connsiteY3" fmla="*/ 14345 h 1585970"/>
                <a:gd name="connsiteX4" fmla="*/ 252413 w 1908047"/>
                <a:gd name="connsiteY4" fmla="*/ 19107 h 1585970"/>
                <a:gd name="connsiteX5" fmla="*/ 235744 w 1908047"/>
                <a:gd name="connsiteY5" fmla="*/ 23870 h 1585970"/>
                <a:gd name="connsiteX6" fmla="*/ 202407 w 1908047"/>
                <a:gd name="connsiteY6" fmla="*/ 33395 h 1585970"/>
                <a:gd name="connsiteX7" fmla="*/ 188119 w 1908047"/>
                <a:gd name="connsiteY7" fmla="*/ 35776 h 1585970"/>
                <a:gd name="connsiteX8" fmla="*/ 173832 w 1908047"/>
                <a:gd name="connsiteY8" fmla="*/ 40538 h 1585970"/>
                <a:gd name="connsiteX9" fmla="*/ 159544 w 1908047"/>
                <a:gd name="connsiteY9" fmla="*/ 45301 h 1585970"/>
                <a:gd name="connsiteX10" fmla="*/ 130969 w 1908047"/>
                <a:gd name="connsiteY10" fmla="*/ 54826 h 1585970"/>
                <a:gd name="connsiteX11" fmla="*/ 123825 w 1908047"/>
                <a:gd name="connsiteY11" fmla="*/ 57207 h 1585970"/>
                <a:gd name="connsiteX12" fmla="*/ 116682 w 1908047"/>
                <a:gd name="connsiteY12" fmla="*/ 59588 h 1585970"/>
                <a:gd name="connsiteX13" fmla="*/ 102394 w 1908047"/>
                <a:gd name="connsiteY13" fmla="*/ 69113 h 1585970"/>
                <a:gd name="connsiteX14" fmla="*/ 95250 w 1908047"/>
                <a:gd name="connsiteY14" fmla="*/ 73876 h 1585970"/>
                <a:gd name="connsiteX15" fmla="*/ 88107 w 1908047"/>
                <a:gd name="connsiteY15" fmla="*/ 76257 h 1585970"/>
                <a:gd name="connsiteX16" fmla="*/ 73819 w 1908047"/>
                <a:gd name="connsiteY16" fmla="*/ 88163 h 1585970"/>
                <a:gd name="connsiteX17" fmla="*/ 66675 w 1908047"/>
                <a:gd name="connsiteY17" fmla="*/ 92926 h 1585970"/>
                <a:gd name="connsiteX18" fmla="*/ 54769 w 1908047"/>
                <a:gd name="connsiteY18" fmla="*/ 107213 h 1585970"/>
                <a:gd name="connsiteX19" fmla="*/ 47625 w 1908047"/>
                <a:gd name="connsiteY19" fmla="*/ 111976 h 1585970"/>
                <a:gd name="connsiteX20" fmla="*/ 38100 w 1908047"/>
                <a:gd name="connsiteY20" fmla="*/ 123882 h 1585970"/>
                <a:gd name="connsiteX21" fmla="*/ 35719 w 1908047"/>
                <a:gd name="connsiteY21" fmla="*/ 131026 h 1585970"/>
                <a:gd name="connsiteX22" fmla="*/ 26194 w 1908047"/>
                <a:gd name="connsiteY22" fmla="*/ 145313 h 1585970"/>
                <a:gd name="connsiteX23" fmla="*/ 21432 w 1908047"/>
                <a:gd name="connsiteY23" fmla="*/ 152457 h 1585970"/>
                <a:gd name="connsiteX24" fmla="*/ 16669 w 1908047"/>
                <a:gd name="connsiteY24" fmla="*/ 159601 h 1585970"/>
                <a:gd name="connsiteX25" fmla="*/ 7144 w 1908047"/>
                <a:gd name="connsiteY25" fmla="*/ 188176 h 1585970"/>
                <a:gd name="connsiteX26" fmla="*/ 4763 w 1908047"/>
                <a:gd name="connsiteY26" fmla="*/ 195320 h 1585970"/>
                <a:gd name="connsiteX27" fmla="*/ 2382 w 1908047"/>
                <a:gd name="connsiteY27" fmla="*/ 202463 h 1585970"/>
                <a:gd name="connsiteX28" fmla="*/ 0 w 1908047"/>
                <a:gd name="connsiteY28" fmla="*/ 250088 h 1585970"/>
                <a:gd name="connsiteX29" fmla="*/ 4763 w 1908047"/>
                <a:gd name="connsiteY29" fmla="*/ 328670 h 1585970"/>
                <a:gd name="connsiteX30" fmla="*/ 7144 w 1908047"/>
                <a:gd name="connsiteY30" fmla="*/ 390582 h 1585970"/>
                <a:gd name="connsiteX31" fmla="*/ 11907 w 1908047"/>
                <a:gd name="connsiteY31" fmla="*/ 433445 h 1585970"/>
                <a:gd name="connsiteX32" fmla="*/ 19050 w 1908047"/>
                <a:gd name="connsiteY32" fmla="*/ 485832 h 1585970"/>
                <a:gd name="connsiteX33" fmla="*/ 26194 w 1908047"/>
                <a:gd name="connsiteY33" fmla="*/ 509645 h 1585970"/>
                <a:gd name="connsiteX34" fmla="*/ 28575 w 1908047"/>
                <a:gd name="connsiteY34" fmla="*/ 516788 h 1585970"/>
                <a:gd name="connsiteX35" fmla="*/ 30957 w 1908047"/>
                <a:gd name="connsiteY35" fmla="*/ 531076 h 1585970"/>
                <a:gd name="connsiteX36" fmla="*/ 33338 w 1908047"/>
                <a:gd name="connsiteY36" fmla="*/ 538220 h 1585970"/>
                <a:gd name="connsiteX37" fmla="*/ 35719 w 1908047"/>
                <a:gd name="connsiteY37" fmla="*/ 547745 h 1585970"/>
                <a:gd name="connsiteX38" fmla="*/ 42863 w 1908047"/>
                <a:gd name="connsiteY38" fmla="*/ 576320 h 1585970"/>
                <a:gd name="connsiteX39" fmla="*/ 45244 w 1908047"/>
                <a:gd name="connsiteY39" fmla="*/ 583463 h 1585970"/>
                <a:gd name="connsiteX40" fmla="*/ 47625 w 1908047"/>
                <a:gd name="connsiteY40" fmla="*/ 590607 h 1585970"/>
                <a:gd name="connsiteX41" fmla="*/ 57150 w 1908047"/>
                <a:gd name="connsiteY41" fmla="*/ 604895 h 1585970"/>
                <a:gd name="connsiteX42" fmla="*/ 59532 w 1908047"/>
                <a:gd name="connsiteY42" fmla="*/ 612038 h 1585970"/>
                <a:gd name="connsiteX43" fmla="*/ 66675 w 1908047"/>
                <a:gd name="connsiteY43" fmla="*/ 619182 h 1585970"/>
                <a:gd name="connsiteX44" fmla="*/ 83344 w 1908047"/>
                <a:gd name="connsiteY44" fmla="*/ 638232 h 1585970"/>
                <a:gd name="connsiteX45" fmla="*/ 85725 w 1908047"/>
                <a:gd name="connsiteY45" fmla="*/ 645376 h 1585970"/>
                <a:gd name="connsiteX46" fmla="*/ 92869 w 1908047"/>
                <a:gd name="connsiteY46" fmla="*/ 650138 h 1585970"/>
                <a:gd name="connsiteX47" fmla="*/ 107157 w 1908047"/>
                <a:gd name="connsiteY47" fmla="*/ 659663 h 1585970"/>
                <a:gd name="connsiteX48" fmla="*/ 111919 w 1908047"/>
                <a:gd name="connsiteY48" fmla="*/ 666807 h 1585970"/>
                <a:gd name="connsiteX49" fmla="*/ 126207 w 1908047"/>
                <a:gd name="connsiteY49" fmla="*/ 678713 h 1585970"/>
                <a:gd name="connsiteX50" fmla="*/ 135732 w 1908047"/>
                <a:gd name="connsiteY50" fmla="*/ 693001 h 1585970"/>
                <a:gd name="connsiteX51" fmla="*/ 140494 w 1908047"/>
                <a:gd name="connsiteY51" fmla="*/ 700145 h 1585970"/>
                <a:gd name="connsiteX52" fmla="*/ 145257 w 1908047"/>
                <a:gd name="connsiteY52" fmla="*/ 707288 h 1585970"/>
                <a:gd name="connsiteX53" fmla="*/ 150019 w 1908047"/>
                <a:gd name="connsiteY53" fmla="*/ 723957 h 1585970"/>
                <a:gd name="connsiteX54" fmla="*/ 152400 w 1908047"/>
                <a:gd name="connsiteY54" fmla="*/ 740626 h 1585970"/>
                <a:gd name="connsiteX55" fmla="*/ 150019 w 1908047"/>
                <a:gd name="connsiteY55" fmla="*/ 816826 h 1585970"/>
                <a:gd name="connsiteX56" fmla="*/ 138113 w 1908047"/>
                <a:gd name="connsiteY56" fmla="*/ 838257 h 1585970"/>
                <a:gd name="connsiteX57" fmla="*/ 133350 w 1908047"/>
                <a:gd name="connsiteY57" fmla="*/ 845401 h 1585970"/>
                <a:gd name="connsiteX58" fmla="*/ 128588 w 1908047"/>
                <a:gd name="connsiteY58" fmla="*/ 852545 h 1585970"/>
                <a:gd name="connsiteX59" fmla="*/ 121444 w 1908047"/>
                <a:gd name="connsiteY59" fmla="*/ 862070 h 1585970"/>
                <a:gd name="connsiteX60" fmla="*/ 111919 w 1908047"/>
                <a:gd name="connsiteY60" fmla="*/ 876357 h 1585970"/>
                <a:gd name="connsiteX61" fmla="*/ 97632 w 1908047"/>
                <a:gd name="connsiteY61" fmla="*/ 897788 h 1585970"/>
                <a:gd name="connsiteX62" fmla="*/ 92869 w 1908047"/>
                <a:gd name="connsiteY62" fmla="*/ 904932 h 1585970"/>
                <a:gd name="connsiteX63" fmla="*/ 88107 w 1908047"/>
                <a:gd name="connsiteY63" fmla="*/ 912076 h 1585970"/>
                <a:gd name="connsiteX64" fmla="*/ 80963 w 1908047"/>
                <a:gd name="connsiteY64" fmla="*/ 919220 h 1585970"/>
                <a:gd name="connsiteX65" fmla="*/ 69057 w 1908047"/>
                <a:gd name="connsiteY65" fmla="*/ 931126 h 1585970"/>
                <a:gd name="connsiteX66" fmla="*/ 64294 w 1908047"/>
                <a:gd name="connsiteY66" fmla="*/ 940651 h 1585970"/>
                <a:gd name="connsiteX67" fmla="*/ 59532 w 1908047"/>
                <a:gd name="connsiteY67" fmla="*/ 947795 h 1585970"/>
                <a:gd name="connsiteX68" fmla="*/ 45244 w 1908047"/>
                <a:gd name="connsiteY68" fmla="*/ 964463 h 1585970"/>
                <a:gd name="connsiteX69" fmla="*/ 38100 w 1908047"/>
                <a:gd name="connsiteY69" fmla="*/ 969226 h 1585970"/>
                <a:gd name="connsiteX70" fmla="*/ 33338 w 1908047"/>
                <a:gd name="connsiteY70" fmla="*/ 983513 h 1585970"/>
                <a:gd name="connsiteX71" fmla="*/ 28575 w 1908047"/>
                <a:gd name="connsiteY71" fmla="*/ 1000182 h 1585970"/>
                <a:gd name="connsiteX72" fmla="*/ 26194 w 1908047"/>
                <a:gd name="connsiteY72" fmla="*/ 1014470 h 1585970"/>
                <a:gd name="connsiteX73" fmla="*/ 21432 w 1908047"/>
                <a:gd name="connsiteY73" fmla="*/ 1028757 h 1585970"/>
                <a:gd name="connsiteX74" fmla="*/ 19050 w 1908047"/>
                <a:gd name="connsiteY74" fmla="*/ 1035901 h 1585970"/>
                <a:gd name="connsiteX75" fmla="*/ 16669 w 1908047"/>
                <a:gd name="connsiteY75" fmla="*/ 1050188 h 1585970"/>
                <a:gd name="connsiteX76" fmla="*/ 14288 w 1908047"/>
                <a:gd name="connsiteY76" fmla="*/ 1059713 h 1585970"/>
                <a:gd name="connsiteX77" fmla="*/ 9525 w 1908047"/>
                <a:gd name="connsiteY77" fmla="*/ 1085907 h 1585970"/>
                <a:gd name="connsiteX78" fmla="*/ 7144 w 1908047"/>
                <a:gd name="connsiteY78" fmla="*/ 1095432 h 1585970"/>
                <a:gd name="connsiteX79" fmla="*/ 2382 w 1908047"/>
                <a:gd name="connsiteY79" fmla="*/ 1128770 h 1585970"/>
                <a:gd name="connsiteX80" fmla="*/ 4763 w 1908047"/>
                <a:gd name="connsiteY80" fmla="*/ 1185920 h 1585970"/>
                <a:gd name="connsiteX81" fmla="*/ 9525 w 1908047"/>
                <a:gd name="connsiteY81" fmla="*/ 1214495 h 1585970"/>
                <a:gd name="connsiteX82" fmla="*/ 14288 w 1908047"/>
                <a:gd name="connsiteY82" fmla="*/ 1238307 h 1585970"/>
                <a:gd name="connsiteX83" fmla="*/ 16669 w 1908047"/>
                <a:gd name="connsiteY83" fmla="*/ 1247832 h 1585970"/>
                <a:gd name="connsiteX84" fmla="*/ 19050 w 1908047"/>
                <a:gd name="connsiteY84" fmla="*/ 1254976 h 1585970"/>
                <a:gd name="connsiteX85" fmla="*/ 28575 w 1908047"/>
                <a:gd name="connsiteY85" fmla="*/ 1288313 h 1585970"/>
                <a:gd name="connsiteX86" fmla="*/ 38100 w 1908047"/>
                <a:gd name="connsiteY86" fmla="*/ 1302601 h 1585970"/>
                <a:gd name="connsiteX87" fmla="*/ 47625 w 1908047"/>
                <a:gd name="connsiteY87" fmla="*/ 1316888 h 1585970"/>
                <a:gd name="connsiteX88" fmla="*/ 54769 w 1908047"/>
                <a:gd name="connsiteY88" fmla="*/ 1331176 h 1585970"/>
                <a:gd name="connsiteX89" fmla="*/ 61913 w 1908047"/>
                <a:gd name="connsiteY89" fmla="*/ 1338320 h 1585970"/>
                <a:gd name="connsiteX90" fmla="*/ 66675 w 1908047"/>
                <a:gd name="connsiteY90" fmla="*/ 1345463 h 1585970"/>
                <a:gd name="connsiteX91" fmla="*/ 78582 w 1908047"/>
                <a:gd name="connsiteY91" fmla="*/ 1359751 h 1585970"/>
                <a:gd name="connsiteX92" fmla="*/ 100013 w 1908047"/>
                <a:gd name="connsiteY92" fmla="*/ 1378801 h 1585970"/>
                <a:gd name="connsiteX93" fmla="*/ 107157 w 1908047"/>
                <a:gd name="connsiteY93" fmla="*/ 1385945 h 1585970"/>
                <a:gd name="connsiteX94" fmla="*/ 121444 w 1908047"/>
                <a:gd name="connsiteY94" fmla="*/ 1393088 h 1585970"/>
                <a:gd name="connsiteX95" fmla="*/ 128588 w 1908047"/>
                <a:gd name="connsiteY95" fmla="*/ 1397851 h 1585970"/>
                <a:gd name="connsiteX96" fmla="*/ 133350 w 1908047"/>
                <a:gd name="connsiteY96" fmla="*/ 1404995 h 1585970"/>
                <a:gd name="connsiteX97" fmla="*/ 140494 w 1908047"/>
                <a:gd name="connsiteY97" fmla="*/ 1407376 h 1585970"/>
                <a:gd name="connsiteX98" fmla="*/ 147638 w 1908047"/>
                <a:gd name="connsiteY98" fmla="*/ 1412138 h 1585970"/>
                <a:gd name="connsiteX99" fmla="*/ 159544 w 1908047"/>
                <a:gd name="connsiteY99" fmla="*/ 1421663 h 1585970"/>
                <a:gd name="connsiteX100" fmla="*/ 166688 w 1908047"/>
                <a:gd name="connsiteY100" fmla="*/ 1428807 h 1585970"/>
                <a:gd name="connsiteX101" fmla="*/ 180975 w 1908047"/>
                <a:gd name="connsiteY101" fmla="*/ 1438332 h 1585970"/>
                <a:gd name="connsiteX102" fmla="*/ 188119 w 1908047"/>
                <a:gd name="connsiteY102" fmla="*/ 1443095 h 1585970"/>
                <a:gd name="connsiteX103" fmla="*/ 195263 w 1908047"/>
                <a:gd name="connsiteY103" fmla="*/ 1450238 h 1585970"/>
                <a:gd name="connsiteX104" fmla="*/ 209550 w 1908047"/>
                <a:gd name="connsiteY104" fmla="*/ 1459763 h 1585970"/>
                <a:gd name="connsiteX105" fmla="*/ 216694 w 1908047"/>
                <a:gd name="connsiteY105" fmla="*/ 1464526 h 1585970"/>
                <a:gd name="connsiteX106" fmla="*/ 238125 w 1908047"/>
                <a:gd name="connsiteY106" fmla="*/ 1478813 h 1585970"/>
                <a:gd name="connsiteX107" fmla="*/ 252413 w 1908047"/>
                <a:gd name="connsiteY107" fmla="*/ 1488338 h 1585970"/>
                <a:gd name="connsiteX108" fmla="*/ 266700 w 1908047"/>
                <a:gd name="connsiteY108" fmla="*/ 1495482 h 1585970"/>
                <a:gd name="connsiteX109" fmla="*/ 288132 w 1908047"/>
                <a:gd name="connsiteY109" fmla="*/ 1505007 h 1585970"/>
                <a:gd name="connsiteX110" fmla="*/ 304800 w 1908047"/>
                <a:gd name="connsiteY110" fmla="*/ 1509770 h 1585970"/>
                <a:gd name="connsiteX111" fmla="*/ 311944 w 1908047"/>
                <a:gd name="connsiteY111" fmla="*/ 1514532 h 1585970"/>
                <a:gd name="connsiteX112" fmla="*/ 321469 w 1908047"/>
                <a:gd name="connsiteY112" fmla="*/ 1516913 h 1585970"/>
                <a:gd name="connsiteX113" fmla="*/ 335757 w 1908047"/>
                <a:gd name="connsiteY113" fmla="*/ 1521676 h 1585970"/>
                <a:gd name="connsiteX114" fmla="*/ 342900 w 1908047"/>
                <a:gd name="connsiteY114" fmla="*/ 1526438 h 1585970"/>
                <a:gd name="connsiteX115" fmla="*/ 357188 w 1908047"/>
                <a:gd name="connsiteY115" fmla="*/ 1531201 h 1585970"/>
                <a:gd name="connsiteX116" fmla="*/ 364332 w 1908047"/>
                <a:gd name="connsiteY116" fmla="*/ 1535963 h 1585970"/>
                <a:gd name="connsiteX117" fmla="*/ 378619 w 1908047"/>
                <a:gd name="connsiteY117" fmla="*/ 1540726 h 1585970"/>
                <a:gd name="connsiteX118" fmla="*/ 385763 w 1908047"/>
                <a:gd name="connsiteY118" fmla="*/ 1543107 h 1585970"/>
                <a:gd name="connsiteX119" fmla="*/ 402432 w 1908047"/>
                <a:gd name="connsiteY119" fmla="*/ 1547870 h 1585970"/>
                <a:gd name="connsiteX120" fmla="*/ 409575 w 1908047"/>
                <a:gd name="connsiteY120" fmla="*/ 1552632 h 1585970"/>
                <a:gd name="connsiteX121" fmla="*/ 423863 w 1908047"/>
                <a:gd name="connsiteY121" fmla="*/ 1557395 h 1585970"/>
                <a:gd name="connsiteX122" fmla="*/ 431007 w 1908047"/>
                <a:gd name="connsiteY122" fmla="*/ 1559776 h 1585970"/>
                <a:gd name="connsiteX123" fmla="*/ 438150 w 1908047"/>
                <a:gd name="connsiteY123" fmla="*/ 1562157 h 1585970"/>
                <a:gd name="connsiteX124" fmla="*/ 459582 w 1908047"/>
                <a:gd name="connsiteY124" fmla="*/ 1571682 h 1585970"/>
                <a:gd name="connsiteX125" fmla="*/ 466725 w 1908047"/>
                <a:gd name="connsiteY125" fmla="*/ 1574063 h 1585970"/>
                <a:gd name="connsiteX126" fmla="*/ 473869 w 1908047"/>
                <a:gd name="connsiteY126" fmla="*/ 1578826 h 1585970"/>
                <a:gd name="connsiteX127" fmla="*/ 481013 w 1908047"/>
                <a:gd name="connsiteY127" fmla="*/ 1581207 h 1585970"/>
                <a:gd name="connsiteX128" fmla="*/ 509588 w 1908047"/>
                <a:gd name="connsiteY128" fmla="*/ 1585970 h 1585970"/>
                <a:gd name="connsiteX129" fmla="*/ 688182 w 1908047"/>
                <a:gd name="connsiteY129" fmla="*/ 1583588 h 1585970"/>
                <a:gd name="connsiteX130" fmla="*/ 702469 w 1908047"/>
                <a:gd name="connsiteY130" fmla="*/ 1578826 h 1585970"/>
                <a:gd name="connsiteX131" fmla="*/ 723900 w 1908047"/>
                <a:gd name="connsiteY131" fmla="*/ 1571682 h 1585970"/>
                <a:gd name="connsiteX132" fmla="*/ 731044 w 1908047"/>
                <a:gd name="connsiteY132" fmla="*/ 1569301 h 1585970"/>
                <a:gd name="connsiteX133" fmla="*/ 769144 w 1908047"/>
                <a:gd name="connsiteY133" fmla="*/ 1562157 h 1585970"/>
                <a:gd name="connsiteX134" fmla="*/ 781050 w 1908047"/>
                <a:gd name="connsiteY134" fmla="*/ 1559776 h 1585970"/>
                <a:gd name="connsiteX135" fmla="*/ 802482 w 1908047"/>
                <a:gd name="connsiteY135" fmla="*/ 1552632 h 1585970"/>
                <a:gd name="connsiteX136" fmla="*/ 809625 w 1908047"/>
                <a:gd name="connsiteY136" fmla="*/ 1550251 h 1585970"/>
                <a:gd name="connsiteX137" fmla="*/ 826294 w 1908047"/>
                <a:gd name="connsiteY137" fmla="*/ 1545488 h 1585970"/>
                <a:gd name="connsiteX138" fmla="*/ 838200 w 1908047"/>
                <a:gd name="connsiteY138" fmla="*/ 1540726 h 1585970"/>
                <a:gd name="connsiteX139" fmla="*/ 854869 w 1908047"/>
                <a:gd name="connsiteY139" fmla="*/ 1535963 h 1585970"/>
                <a:gd name="connsiteX140" fmla="*/ 864394 w 1908047"/>
                <a:gd name="connsiteY140" fmla="*/ 1531201 h 1585970"/>
                <a:gd name="connsiteX141" fmla="*/ 873919 w 1908047"/>
                <a:gd name="connsiteY141" fmla="*/ 1528820 h 1585970"/>
                <a:gd name="connsiteX142" fmla="*/ 897732 w 1908047"/>
                <a:gd name="connsiteY142" fmla="*/ 1521676 h 1585970"/>
                <a:gd name="connsiteX143" fmla="*/ 931069 w 1908047"/>
                <a:gd name="connsiteY143" fmla="*/ 1516913 h 1585970"/>
                <a:gd name="connsiteX144" fmla="*/ 971550 w 1908047"/>
                <a:gd name="connsiteY144" fmla="*/ 1505007 h 1585970"/>
                <a:gd name="connsiteX145" fmla="*/ 997744 w 1908047"/>
                <a:gd name="connsiteY145" fmla="*/ 1500245 h 1585970"/>
                <a:gd name="connsiteX146" fmla="*/ 1007269 w 1908047"/>
                <a:gd name="connsiteY146" fmla="*/ 1497863 h 1585970"/>
                <a:gd name="connsiteX147" fmla="*/ 1026319 w 1908047"/>
                <a:gd name="connsiteY147" fmla="*/ 1495482 h 1585970"/>
                <a:gd name="connsiteX148" fmla="*/ 1033463 w 1908047"/>
                <a:gd name="connsiteY148" fmla="*/ 1493101 h 1585970"/>
                <a:gd name="connsiteX149" fmla="*/ 1064419 w 1908047"/>
                <a:gd name="connsiteY149" fmla="*/ 1488338 h 1585970"/>
                <a:gd name="connsiteX150" fmla="*/ 1214438 w 1908047"/>
                <a:gd name="connsiteY150" fmla="*/ 1483576 h 1585970"/>
                <a:gd name="connsiteX151" fmla="*/ 1243013 w 1908047"/>
                <a:gd name="connsiteY151" fmla="*/ 1481195 h 1585970"/>
                <a:gd name="connsiteX152" fmla="*/ 1340644 w 1908047"/>
                <a:gd name="connsiteY152" fmla="*/ 1488338 h 1585970"/>
                <a:gd name="connsiteX153" fmla="*/ 1357313 w 1908047"/>
                <a:gd name="connsiteY153" fmla="*/ 1490720 h 1585970"/>
                <a:gd name="connsiteX154" fmla="*/ 1381125 w 1908047"/>
                <a:gd name="connsiteY154" fmla="*/ 1495482 h 1585970"/>
                <a:gd name="connsiteX155" fmla="*/ 1428750 w 1908047"/>
                <a:gd name="connsiteY155" fmla="*/ 1500245 h 1585970"/>
                <a:gd name="connsiteX156" fmla="*/ 1445419 w 1908047"/>
                <a:gd name="connsiteY156" fmla="*/ 1502626 h 1585970"/>
                <a:gd name="connsiteX157" fmla="*/ 1471613 w 1908047"/>
                <a:gd name="connsiteY157" fmla="*/ 1505007 h 1585970"/>
                <a:gd name="connsiteX158" fmla="*/ 1495425 w 1908047"/>
                <a:gd name="connsiteY158" fmla="*/ 1507388 h 1585970"/>
                <a:gd name="connsiteX159" fmla="*/ 1571625 w 1908047"/>
                <a:gd name="connsiteY159" fmla="*/ 1505007 h 1585970"/>
                <a:gd name="connsiteX160" fmla="*/ 1607344 w 1908047"/>
                <a:gd name="connsiteY160" fmla="*/ 1497863 h 1585970"/>
                <a:gd name="connsiteX161" fmla="*/ 1614488 w 1908047"/>
                <a:gd name="connsiteY161" fmla="*/ 1495482 h 1585970"/>
                <a:gd name="connsiteX162" fmla="*/ 1628775 w 1908047"/>
                <a:gd name="connsiteY162" fmla="*/ 1493101 h 1585970"/>
                <a:gd name="connsiteX163" fmla="*/ 1650207 w 1908047"/>
                <a:gd name="connsiteY163" fmla="*/ 1483576 h 1585970"/>
                <a:gd name="connsiteX164" fmla="*/ 1674019 w 1908047"/>
                <a:gd name="connsiteY164" fmla="*/ 1474051 h 1585970"/>
                <a:gd name="connsiteX165" fmla="*/ 1693069 w 1908047"/>
                <a:gd name="connsiteY165" fmla="*/ 1464526 h 1585970"/>
                <a:gd name="connsiteX166" fmla="*/ 1702594 w 1908047"/>
                <a:gd name="connsiteY166" fmla="*/ 1459763 h 1585970"/>
                <a:gd name="connsiteX167" fmla="*/ 1709738 w 1908047"/>
                <a:gd name="connsiteY167" fmla="*/ 1457382 h 1585970"/>
                <a:gd name="connsiteX168" fmla="*/ 1728788 w 1908047"/>
                <a:gd name="connsiteY168" fmla="*/ 1443095 h 1585970"/>
                <a:gd name="connsiteX169" fmla="*/ 1745457 w 1908047"/>
                <a:gd name="connsiteY169" fmla="*/ 1428807 h 1585970"/>
                <a:gd name="connsiteX170" fmla="*/ 1752600 w 1908047"/>
                <a:gd name="connsiteY170" fmla="*/ 1426426 h 1585970"/>
                <a:gd name="connsiteX171" fmla="*/ 1766888 w 1908047"/>
                <a:gd name="connsiteY171" fmla="*/ 1409757 h 1585970"/>
                <a:gd name="connsiteX172" fmla="*/ 1774032 w 1908047"/>
                <a:gd name="connsiteY172" fmla="*/ 1402613 h 1585970"/>
                <a:gd name="connsiteX173" fmla="*/ 1783557 w 1908047"/>
                <a:gd name="connsiteY173" fmla="*/ 1388326 h 1585970"/>
                <a:gd name="connsiteX174" fmla="*/ 1788319 w 1908047"/>
                <a:gd name="connsiteY174" fmla="*/ 1362132 h 1585970"/>
                <a:gd name="connsiteX175" fmla="*/ 1790700 w 1908047"/>
                <a:gd name="connsiteY175" fmla="*/ 1302601 h 1585970"/>
                <a:gd name="connsiteX176" fmla="*/ 1800225 w 1908047"/>
                <a:gd name="connsiteY176" fmla="*/ 1278788 h 1585970"/>
                <a:gd name="connsiteX177" fmla="*/ 1804988 w 1908047"/>
                <a:gd name="connsiteY177" fmla="*/ 1266882 h 1585970"/>
                <a:gd name="connsiteX178" fmla="*/ 1814513 w 1908047"/>
                <a:gd name="connsiteY178" fmla="*/ 1224020 h 1585970"/>
                <a:gd name="connsiteX179" fmla="*/ 1814513 w 1908047"/>
                <a:gd name="connsiteY179" fmla="*/ 1224020 h 1585970"/>
                <a:gd name="connsiteX180" fmla="*/ 1821657 w 1908047"/>
                <a:gd name="connsiteY180" fmla="*/ 1207351 h 1585970"/>
                <a:gd name="connsiteX181" fmla="*/ 1828800 w 1908047"/>
                <a:gd name="connsiteY181" fmla="*/ 1188301 h 1585970"/>
                <a:gd name="connsiteX182" fmla="*/ 1831182 w 1908047"/>
                <a:gd name="connsiteY182" fmla="*/ 1176395 h 1585970"/>
                <a:gd name="connsiteX183" fmla="*/ 1833563 w 1908047"/>
                <a:gd name="connsiteY183" fmla="*/ 1169251 h 1585970"/>
                <a:gd name="connsiteX184" fmla="*/ 1840707 w 1908047"/>
                <a:gd name="connsiteY184" fmla="*/ 1143057 h 1585970"/>
                <a:gd name="connsiteX185" fmla="*/ 1845469 w 1908047"/>
                <a:gd name="connsiteY185" fmla="*/ 1116863 h 1585970"/>
                <a:gd name="connsiteX186" fmla="*/ 1847850 w 1908047"/>
                <a:gd name="connsiteY186" fmla="*/ 1104957 h 1585970"/>
                <a:gd name="connsiteX187" fmla="*/ 1876425 w 1908047"/>
                <a:gd name="connsiteY187" fmla="*/ 1040663 h 1585970"/>
                <a:gd name="connsiteX188" fmla="*/ 1885950 w 1908047"/>
                <a:gd name="connsiteY188" fmla="*/ 1014470 h 1585970"/>
                <a:gd name="connsiteX189" fmla="*/ 1900238 w 1908047"/>
                <a:gd name="connsiteY189" fmla="*/ 966845 h 1585970"/>
                <a:gd name="connsiteX190" fmla="*/ 1897857 w 1908047"/>
                <a:gd name="connsiteY190" fmla="*/ 762057 h 1585970"/>
                <a:gd name="connsiteX191" fmla="*/ 1893094 w 1908047"/>
                <a:gd name="connsiteY191" fmla="*/ 740626 h 1585970"/>
                <a:gd name="connsiteX192" fmla="*/ 1888332 w 1908047"/>
                <a:gd name="connsiteY192" fmla="*/ 719195 h 1585970"/>
                <a:gd name="connsiteX193" fmla="*/ 1883569 w 1908047"/>
                <a:gd name="connsiteY193" fmla="*/ 707288 h 1585970"/>
                <a:gd name="connsiteX194" fmla="*/ 1876425 w 1908047"/>
                <a:gd name="connsiteY194" fmla="*/ 681095 h 1585970"/>
                <a:gd name="connsiteX195" fmla="*/ 1869282 w 1908047"/>
                <a:gd name="connsiteY195" fmla="*/ 654901 h 1585970"/>
                <a:gd name="connsiteX196" fmla="*/ 1871663 w 1908047"/>
                <a:gd name="connsiteY196" fmla="*/ 600132 h 1585970"/>
                <a:gd name="connsiteX197" fmla="*/ 1874044 w 1908047"/>
                <a:gd name="connsiteY197" fmla="*/ 583463 h 1585970"/>
                <a:gd name="connsiteX198" fmla="*/ 1871663 w 1908047"/>
                <a:gd name="connsiteY198" fmla="*/ 512026 h 1585970"/>
                <a:gd name="connsiteX199" fmla="*/ 1866900 w 1908047"/>
                <a:gd name="connsiteY199" fmla="*/ 497738 h 1585970"/>
                <a:gd name="connsiteX200" fmla="*/ 1862138 w 1908047"/>
                <a:gd name="connsiteY200" fmla="*/ 478688 h 1585970"/>
                <a:gd name="connsiteX201" fmla="*/ 1850232 w 1908047"/>
                <a:gd name="connsiteY201" fmla="*/ 450113 h 1585970"/>
                <a:gd name="connsiteX202" fmla="*/ 1845469 w 1908047"/>
                <a:gd name="connsiteY202" fmla="*/ 440588 h 1585970"/>
                <a:gd name="connsiteX203" fmla="*/ 1831182 w 1908047"/>
                <a:gd name="connsiteY203" fmla="*/ 404870 h 1585970"/>
                <a:gd name="connsiteX204" fmla="*/ 1821657 w 1908047"/>
                <a:gd name="connsiteY204" fmla="*/ 385820 h 1585970"/>
                <a:gd name="connsiteX205" fmla="*/ 1814513 w 1908047"/>
                <a:gd name="connsiteY205" fmla="*/ 364388 h 1585970"/>
                <a:gd name="connsiteX206" fmla="*/ 1809750 w 1908047"/>
                <a:gd name="connsiteY206" fmla="*/ 350101 h 1585970"/>
                <a:gd name="connsiteX207" fmla="*/ 1800225 w 1908047"/>
                <a:gd name="connsiteY207" fmla="*/ 326288 h 1585970"/>
                <a:gd name="connsiteX208" fmla="*/ 1793082 w 1908047"/>
                <a:gd name="connsiteY208" fmla="*/ 302476 h 1585970"/>
                <a:gd name="connsiteX209" fmla="*/ 1788319 w 1908047"/>
                <a:gd name="connsiteY209" fmla="*/ 295332 h 1585970"/>
                <a:gd name="connsiteX210" fmla="*/ 1778794 w 1908047"/>
                <a:gd name="connsiteY210" fmla="*/ 278663 h 1585970"/>
                <a:gd name="connsiteX211" fmla="*/ 1776413 w 1908047"/>
                <a:gd name="connsiteY211" fmla="*/ 269138 h 1585970"/>
                <a:gd name="connsiteX212" fmla="*/ 1771650 w 1908047"/>
                <a:gd name="connsiteY212" fmla="*/ 261995 h 1585970"/>
                <a:gd name="connsiteX213" fmla="*/ 1766888 w 1908047"/>
                <a:gd name="connsiteY213" fmla="*/ 252470 h 1585970"/>
                <a:gd name="connsiteX214" fmla="*/ 1762125 w 1908047"/>
                <a:gd name="connsiteY214" fmla="*/ 245326 h 1585970"/>
                <a:gd name="connsiteX215" fmla="*/ 1757363 w 1908047"/>
                <a:gd name="connsiteY215" fmla="*/ 235801 h 1585970"/>
                <a:gd name="connsiteX216" fmla="*/ 1747838 w 1908047"/>
                <a:gd name="connsiteY216" fmla="*/ 221513 h 1585970"/>
                <a:gd name="connsiteX217" fmla="*/ 1731169 w 1908047"/>
                <a:gd name="connsiteY217" fmla="*/ 192938 h 1585970"/>
                <a:gd name="connsiteX218" fmla="*/ 1724025 w 1908047"/>
                <a:gd name="connsiteY218" fmla="*/ 181032 h 1585970"/>
                <a:gd name="connsiteX219" fmla="*/ 1716882 w 1908047"/>
                <a:gd name="connsiteY219" fmla="*/ 173888 h 1585970"/>
                <a:gd name="connsiteX220" fmla="*/ 1712119 w 1908047"/>
                <a:gd name="connsiteY220" fmla="*/ 166745 h 1585970"/>
                <a:gd name="connsiteX221" fmla="*/ 1700213 w 1908047"/>
                <a:gd name="connsiteY221" fmla="*/ 152457 h 1585970"/>
                <a:gd name="connsiteX222" fmla="*/ 1683544 w 1908047"/>
                <a:gd name="connsiteY222" fmla="*/ 133407 h 1585970"/>
                <a:gd name="connsiteX223" fmla="*/ 1666875 w 1908047"/>
                <a:gd name="connsiteY223" fmla="*/ 121501 h 1585970"/>
                <a:gd name="connsiteX224" fmla="*/ 1647825 w 1908047"/>
                <a:gd name="connsiteY224" fmla="*/ 107213 h 1585970"/>
                <a:gd name="connsiteX225" fmla="*/ 1619250 w 1908047"/>
                <a:gd name="connsiteY225" fmla="*/ 90545 h 1585970"/>
                <a:gd name="connsiteX226" fmla="*/ 1609725 w 1908047"/>
                <a:gd name="connsiteY226" fmla="*/ 85782 h 1585970"/>
                <a:gd name="connsiteX227" fmla="*/ 1595438 w 1908047"/>
                <a:gd name="connsiteY227" fmla="*/ 76257 h 1585970"/>
                <a:gd name="connsiteX228" fmla="*/ 1588294 w 1908047"/>
                <a:gd name="connsiteY228" fmla="*/ 73876 h 1585970"/>
                <a:gd name="connsiteX229" fmla="*/ 1576388 w 1908047"/>
                <a:gd name="connsiteY229" fmla="*/ 66732 h 1585970"/>
                <a:gd name="connsiteX230" fmla="*/ 1547813 w 1908047"/>
                <a:gd name="connsiteY230" fmla="*/ 54826 h 1585970"/>
                <a:gd name="connsiteX231" fmla="*/ 1516857 w 1908047"/>
                <a:gd name="connsiteY231" fmla="*/ 45301 h 1585970"/>
                <a:gd name="connsiteX232" fmla="*/ 1488282 w 1908047"/>
                <a:gd name="connsiteY232" fmla="*/ 33395 h 1585970"/>
                <a:gd name="connsiteX233" fmla="*/ 1423988 w 1908047"/>
                <a:gd name="connsiteY233" fmla="*/ 28632 h 1585970"/>
                <a:gd name="connsiteX234" fmla="*/ 1412082 w 1908047"/>
                <a:gd name="connsiteY234" fmla="*/ 26251 h 1585970"/>
                <a:gd name="connsiteX235" fmla="*/ 1402557 w 1908047"/>
                <a:gd name="connsiteY235" fmla="*/ 23870 h 1585970"/>
                <a:gd name="connsiteX236" fmla="*/ 1376363 w 1908047"/>
                <a:gd name="connsiteY236" fmla="*/ 21488 h 1585970"/>
                <a:gd name="connsiteX237" fmla="*/ 1354932 w 1908047"/>
                <a:gd name="connsiteY237" fmla="*/ 19107 h 1585970"/>
                <a:gd name="connsiteX238" fmla="*/ 1281113 w 1908047"/>
                <a:gd name="connsiteY238" fmla="*/ 16726 h 1585970"/>
                <a:gd name="connsiteX239" fmla="*/ 1250157 w 1908047"/>
                <a:gd name="connsiteY239" fmla="*/ 21488 h 1585970"/>
                <a:gd name="connsiteX240" fmla="*/ 1223963 w 1908047"/>
                <a:gd name="connsiteY240" fmla="*/ 26251 h 1585970"/>
                <a:gd name="connsiteX241" fmla="*/ 1216819 w 1908047"/>
                <a:gd name="connsiteY241" fmla="*/ 28632 h 1585970"/>
                <a:gd name="connsiteX242" fmla="*/ 1197769 w 1908047"/>
                <a:gd name="connsiteY242" fmla="*/ 33395 h 1585970"/>
                <a:gd name="connsiteX243" fmla="*/ 1185863 w 1908047"/>
                <a:gd name="connsiteY243" fmla="*/ 35776 h 1585970"/>
                <a:gd name="connsiteX244" fmla="*/ 1178719 w 1908047"/>
                <a:gd name="connsiteY244" fmla="*/ 38157 h 1585970"/>
                <a:gd name="connsiteX245" fmla="*/ 1166813 w 1908047"/>
                <a:gd name="connsiteY245" fmla="*/ 40538 h 1585970"/>
                <a:gd name="connsiteX246" fmla="*/ 1147763 w 1908047"/>
                <a:gd name="connsiteY246" fmla="*/ 47682 h 1585970"/>
                <a:gd name="connsiteX247" fmla="*/ 1133475 w 1908047"/>
                <a:gd name="connsiteY247" fmla="*/ 50063 h 1585970"/>
                <a:gd name="connsiteX248" fmla="*/ 1126332 w 1908047"/>
                <a:gd name="connsiteY248" fmla="*/ 54826 h 1585970"/>
                <a:gd name="connsiteX249" fmla="*/ 1114425 w 1908047"/>
                <a:gd name="connsiteY249" fmla="*/ 57207 h 1585970"/>
                <a:gd name="connsiteX250" fmla="*/ 1104900 w 1908047"/>
                <a:gd name="connsiteY250" fmla="*/ 59588 h 1585970"/>
                <a:gd name="connsiteX251" fmla="*/ 1090613 w 1908047"/>
                <a:gd name="connsiteY251" fmla="*/ 64351 h 1585970"/>
                <a:gd name="connsiteX252" fmla="*/ 1069182 w 1908047"/>
                <a:gd name="connsiteY252" fmla="*/ 71495 h 1585970"/>
                <a:gd name="connsiteX253" fmla="*/ 1016794 w 1908047"/>
                <a:gd name="connsiteY253" fmla="*/ 73876 h 1585970"/>
                <a:gd name="connsiteX254" fmla="*/ 771525 w 1908047"/>
                <a:gd name="connsiteY254" fmla="*/ 66732 h 1585970"/>
                <a:gd name="connsiteX255" fmla="*/ 740569 w 1908047"/>
                <a:gd name="connsiteY255" fmla="*/ 59588 h 1585970"/>
                <a:gd name="connsiteX256" fmla="*/ 704850 w 1908047"/>
                <a:gd name="connsiteY256" fmla="*/ 52445 h 1585970"/>
                <a:gd name="connsiteX257" fmla="*/ 692944 w 1908047"/>
                <a:gd name="connsiteY257" fmla="*/ 50063 h 1585970"/>
                <a:gd name="connsiteX258" fmla="*/ 671513 w 1908047"/>
                <a:gd name="connsiteY258" fmla="*/ 45301 h 1585970"/>
                <a:gd name="connsiteX259" fmla="*/ 628650 w 1908047"/>
                <a:gd name="connsiteY259" fmla="*/ 38157 h 1585970"/>
                <a:gd name="connsiteX260" fmla="*/ 607219 w 1908047"/>
                <a:gd name="connsiteY260" fmla="*/ 31013 h 1585970"/>
                <a:gd name="connsiteX261" fmla="*/ 597694 w 1908047"/>
                <a:gd name="connsiteY261" fmla="*/ 28632 h 1585970"/>
                <a:gd name="connsiteX262" fmla="*/ 590550 w 1908047"/>
                <a:gd name="connsiteY262" fmla="*/ 26251 h 1585970"/>
                <a:gd name="connsiteX263" fmla="*/ 566738 w 1908047"/>
                <a:gd name="connsiteY263" fmla="*/ 21488 h 1585970"/>
                <a:gd name="connsiteX264" fmla="*/ 559594 w 1908047"/>
                <a:gd name="connsiteY264" fmla="*/ 19107 h 1585970"/>
                <a:gd name="connsiteX265" fmla="*/ 535782 w 1908047"/>
                <a:gd name="connsiteY265" fmla="*/ 16726 h 1585970"/>
                <a:gd name="connsiteX266" fmla="*/ 495300 w 1908047"/>
                <a:gd name="connsiteY266" fmla="*/ 7201 h 1585970"/>
                <a:gd name="connsiteX267" fmla="*/ 483394 w 1908047"/>
                <a:gd name="connsiteY267" fmla="*/ 4820 h 1585970"/>
                <a:gd name="connsiteX268" fmla="*/ 469107 w 1908047"/>
                <a:gd name="connsiteY268" fmla="*/ 2438 h 1585970"/>
                <a:gd name="connsiteX269" fmla="*/ 457200 w 1908047"/>
                <a:gd name="connsiteY269" fmla="*/ 57 h 1585970"/>
                <a:gd name="connsiteX270" fmla="*/ 414338 w 1908047"/>
                <a:gd name="connsiteY270" fmla="*/ 4820 h 1585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</a:cxnLst>
              <a:rect l="l" t="t" r="r" b="b"/>
              <a:pathLst>
                <a:path w="1908047" h="1585970">
                  <a:moveTo>
                    <a:pt x="414338" y="4820"/>
                  </a:moveTo>
                  <a:lnTo>
                    <a:pt x="414338" y="4820"/>
                  </a:lnTo>
                  <a:cubicBezTo>
                    <a:pt x="352176" y="11035"/>
                    <a:pt x="433993" y="3431"/>
                    <a:pt x="304800" y="9582"/>
                  </a:cubicBezTo>
                  <a:cubicBezTo>
                    <a:pt x="295884" y="10007"/>
                    <a:pt x="289368" y="12483"/>
                    <a:pt x="280988" y="14345"/>
                  </a:cubicBezTo>
                  <a:cubicBezTo>
                    <a:pt x="268460" y="17129"/>
                    <a:pt x="266319" y="17121"/>
                    <a:pt x="252413" y="19107"/>
                  </a:cubicBezTo>
                  <a:cubicBezTo>
                    <a:pt x="228395" y="27112"/>
                    <a:pt x="265656" y="14896"/>
                    <a:pt x="235744" y="23870"/>
                  </a:cubicBezTo>
                  <a:cubicBezTo>
                    <a:pt x="221600" y="28113"/>
                    <a:pt x="218044" y="30789"/>
                    <a:pt x="202407" y="33395"/>
                  </a:cubicBezTo>
                  <a:cubicBezTo>
                    <a:pt x="197644" y="34189"/>
                    <a:pt x="192803" y="34605"/>
                    <a:pt x="188119" y="35776"/>
                  </a:cubicBezTo>
                  <a:cubicBezTo>
                    <a:pt x="183249" y="36993"/>
                    <a:pt x="178594" y="38951"/>
                    <a:pt x="173832" y="40538"/>
                  </a:cubicBezTo>
                  <a:lnTo>
                    <a:pt x="159544" y="45301"/>
                  </a:lnTo>
                  <a:lnTo>
                    <a:pt x="130969" y="54826"/>
                  </a:lnTo>
                  <a:lnTo>
                    <a:pt x="123825" y="57207"/>
                  </a:lnTo>
                  <a:lnTo>
                    <a:pt x="116682" y="59588"/>
                  </a:lnTo>
                  <a:lnTo>
                    <a:pt x="102394" y="69113"/>
                  </a:lnTo>
                  <a:cubicBezTo>
                    <a:pt x="100013" y="70701"/>
                    <a:pt x="97965" y="72971"/>
                    <a:pt x="95250" y="73876"/>
                  </a:cubicBezTo>
                  <a:lnTo>
                    <a:pt x="88107" y="76257"/>
                  </a:lnTo>
                  <a:cubicBezTo>
                    <a:pt x="70369" y="88083"/>
                    <a:pt x="92155" y="72884"/>
                    <a:pt x="73819" y="88163"/>
                  </a:cubicBezTo>
                  <a:cubicBezTo>
                    <a:pt x="71620" y="89995"/>
                    <a:pt x="68874" y="91094"/>
                    <a:pt x="66675" y="92926"/>
                  </a:cubicBezTo>
                  <a:cubicBezTo>
                    <a:pt x="43266" y="112435"/>
                    <a:pt x="73504" y="88480"/>
                    <a:pt x="54769" y="107213"/>
                  </a:cubicBezTo>
                  <a:cubicBezTo>
                    <a:pt x="52745" y="109237"/>
                    <a:pt x="50006" y="110388"/>
                    <a:pt x="47625" y="111976"/>
                  </a:cubicBezTo>
                  <a:cubicBezTo>
                    <a:pt x="41640" y="129933"/>
                    <a:pt x="50410" y="108495"/>
                    <a:pt x="38100" y="123882"/>
                  </a:cubicBezTo>
                  <a:cubicBezTo>
                    <a:pt x="36532" y="125842"/>
                    <a:pt x="36938" y="128832"/>
                    <a:pt x="35719" y="131026"/>
                  </a:cubicBezTo>
                  <a:cubicBezTo>
                    <a:pt x="32939" y="136029"/>
                    <a:pt x="29369" y="140551"/>
                    <a:pt x="26194" y="145313"/>
                  </a:cubicBezTo>
                  <a:lnTo>
                    <a:pt x="21432" y="152457"/>
                  </a:lnTo>
                  <a:lnTo>
                    <a:pt x="16669" y="159601"/>
                  </a:lnTo>
                  <a:lnTo>
                    <a:pt x="7144" y="188176"/>
                  </a:lnTo>
                  <a:lnTo>
                    <a:pt x="4763" y="195320"/>
                  </a:lnTo>
                  <a:lnTo>
                    <a:pt x="2382" y="202463"/>
                  </a:lnTo>
                  <a:cubicBezTo>
                    <a:pt x="1588" y="218338"/>
                    <a:pt x="0" y="234193"/>
                    <a:pt x="0" y="250088"/>
                  </a:cubicBezTo>
                  <a:cubicBezTo>
                    <a:pt x="0" y="290284"/>
                    <a:pt x="1288" y="297387"/>
                    <a:pt x="4763" y="328670"/>
                  </a:cubicBezTo>
                  <a:cubicBezTo>
                    <a:pt x="5557" y="349307"/>
                    <a:pt x="5739" y="369977"/>
                    <a:pt x="7144" y="390582"/>
                  </a:cubicBezTo>
                  <a:cubicBezTo>
                    <a:pt x="8122" y="404924"/>
                    <a:pt x="10713" y="419119"/>
                    <a:pt x="11907" y="433445"/>
                  </a:cubicBezTo>
                  <a:cubicBezTo>
                    <a:pt x="13218" y="449185"/>
                    <a:pt x="13889" y="470349"/>
                    <a:pt x="19050" y="485832"/>
                  </a:cubicBezTo>
                  <a:cubicBezTo>
                    <a:pt x="30366" y="519777"/>
                    <a:pt x="18999" y="484459"/>
                    <a:pt x="26194" y="509645"/>
                  </a:cubicBezTo>
                  <a:cubicBezTo>
                    <a:pt x="26883" y="512058"/>
                    <a:pt x="28030" y="514338"/>
                    <a:pt x="28575" y="516788"/>
                  </a:cubicBezTo>
                  <a:cubicBezTo>
                    <a:pt x="29623" y="521501"/>
                    <a:pt x="29910" y="526363"/>
                    <a:pt x="30957" y="531076"/>
                  </a:cubicBezTo>
                  <a:cubicBezTo>
                    <a:pt x="31502" y="533526"/>
                    <a:pt x="32648" y="535806"/>
                    <a:pt x="33338" y="538220"/>
                  </a:cubicBezTo>
                  <a:cubicBezTo>
                    <a:pt x="34237" y="541367"/>
                    <a:pt x="35077" y="544536"/>
                    <a:pt x="35719" y="547745"/>
                  </a:cubicBezTo>
                  <a:cubicBezTo>
                    <a:pt x="40528" y="571793"/>
                    <a:pt x="34906" y="552451"/>
                    <a:pt x="42863" y="576320"/>
                  </a:cubicBezTo>
                  <a:lnTo>
                    <a:pt x="45244" y="583463"/>
                  </a:lnTo>
                  <a:cubicBezTo>
                    <a:pt x="46038" y="585844"/>
                    <a:pt x="46233" y="588518"/>
                    <a:pt x="47625" y="590607"/>
                  </a:cubicBezTo>
                  <a:cubicBezTo>
                    <a:pt x="50800" y="595370"/>
                    <a:pt x="55339" y="599465"/>
                    <a:pt x="57150" y="604895"/>
                  </a:cubicBezTo>
                  <a:cubicBezTo>
                    <a:pt x="57944" y="607276"/>
                    <a:pt x="58140" y="609950"/>
                    <a:pt x="59532" y="612038"/>
                  </a:cubicBezTo>
                  <a:cubicBezTo>
                    <a:pt x="61400" y="614840"/>
                    <a:pt x="64608" y="616524"/>
                    <a:pt x="66675" y="619182"/>
                  </a:cubicBezTo>
                  <a:cubicBezTo>
                    <a:pt x="81632" y="638414"/>
                    <a:pt x="69515" y="629014"/>
                    <a:pt x="83344" y="638232"/>
                  </a:cubicBezTo>
                  <a:cubicBezTo>
                    <a:pt x="84138" y="640613"/>
                    <a:pt x="84157" y="643416"/>
                    <a:pt x="85725" y="645376"/>
                  </a:cubicBezTo>
                  <a:cubicBezTo>
                    <a:pt x="87513" y="647611"/>
                    <a:pt x="90670" y="648306"/>
                    <a:pt x="92869" y="650138"/>
                  </a:cubicBezTo>
                  <a:cubicBezTo>
                    <a:pt x="104762" y="660048"/>
                    <a:pt x="94602" y="655478"/>
                    <a:pt x="107157" y="659663"/>
                  </a:cubicBezTo>
                  <a:cubicBezTo>
                    <a:pt x="108744" y="662044"/>
                    <a:pt x="109895" y="664783"/>
                    <a:pt x="111919" y="666807"/>
                  </a:cubicBezTo>
                  <a:cubicBezTo>
                    <a:pt x="125676" y="680566"/>
                    <a:pt x="112554" y="661160"/>
                    <a:pt x="126207" y="678713"/>
                  </a:cubicBezTo>
                  <a:cubicBezTo>
                    <a:pt x="129721" y="683231"/>
                    <a:pt x="132557" y="688238"/>
                    <a:pt x="135732" y="693001"/>
                  </a:cubicBezTo>
                  <a:lnTo>
                    <a:pt x="140494" y="700145"/>
                  </a:lnTo>
                  <a:lnTo>
                    <a:pt x="145257" y="707288"/>
                  </a:lnTo>
                  <a:cubicBezTo>
                    <a:pt x="147297" y="713408"/>
                    <a:pt x="148823" y="717379"/>
                    <a:pt x="150019" y="723957"/>
                  </a:cubicBezTo>
                  <a:cubicBezTo>
                    <a:pt x="151023" y="729479"/>
                    <a:pt x="151606" y="735070"/>
                    <a:pt x="152400" y="740626"/>
                  </a:cubicBezTo>
                  <a:cubicBezTo>
                    <a:pt x="151606" y="766026"/>
                    <a:pt x="151469" y="791455"/>
                    <a:pt x="150019" y="816826"/>
                  </a:cubicBezTo>
                  <a:cubicBezTo>
                    <a:pt x="149626" y="823704"/>
                    <a:pt x="140370" y="834871"/>
                    <a:pt x="138113" y="838257"/>
                  </a:cubicBezTo>
                  <a:lnTo>
                    <a:pt x="133350" y="845401"/>
                  </a:lnTo>
                  <a:cubicBezTo>
                    <a:pt x="131763" y="847782"/>
                    <a:pt x="130305" y="850256"/>
                    <a:pt x="128588" y="852545"/>
                  </a:cubicBezTo>
                  <a:cubicBezTo>
                    <a:pt x="126207" y="855720"/>
                    <a:pt x="123720" y="858819"/>
                    <a:pt x="121444" y="862070"/>
                  </a:cubicBezTo>
                  <a:cubicBezTo>
                    <a:pt x="118162" y="866759"/>
                    <a:pt x="115094" y="871595"/>
                    <a:pt x="111919" y="876357"/>
                  </a:cubicBezTo>
                  <a:lnTo>
                    <a:pt x="97632" y="897788"/>
                  </a:lnTo>
                  <a:lnTo>
                    <a:pt x="92869" y="904932"/>
                  </a:lnTo>
                  <a:cubicBezTo>
                    <a:pt x="91282" y="907313"/>
                    <a:pt x="90131" y="910052"/>
                    <a:pt x="88107" y="912076"/>
                  </a:cubicBezTo>
                  <a:cubicBezTo>
                    <a:pt x="85726" y="914457"/>
                    <a:pt x="83119" y="916633"/>
                    <a:pt x="80963" y="919220"/>
                  </a:cubicBezTo>
                  <a:cubicBezTo>
                    <a:pt x="71041" y="931126"/>
                    <a:pt x="82153" y="922394"/>
                    <a:pt x="69057" y="931126"/>
                  </a:cubicBezTo>
                  <a:cubicBezTo>
                    <a:pt x="67469" y="934301"/>
                    <a:pt x="66055" y="937569"/>
                    <a:pt x="64294" y="940651"/>
                  </a:cubicBezTo>
                  <a:cubicBezTo>
                    <a:pt x="62874" y="943136"/>
                    <a:pt x="61195" y="945466"/>
                    <a:pt x="59532" y="947795"/>
                  </a:cubicBezTo>
                  <a:cubicBezTo>
                    <a:pt x="54894" y="954289"/>
                    <a:pt x="51354" y="959372"/>
                    <a:pt x="45244" y="964463"/>
                  </a:cubicBezTo>
                  <a:cubicBezTo>
                    <a:pt x="43045" y="966295"/>
                    <a:pt x="40481" y="967638"/>
                    <a:pt x="38100" y="969226"/>
                  </a:cubicBezTo>
                  <a:lnTo>
                    <a:pt x="33338" y="983513"/>
                  </a:lnTo>
                  <a:cubicBezTo>
                    <a:pt x="31071" y="990315"/>
                    <a:pt x="30068" y="992716"/>
                    <a:pt x="28575" y="1000182"/>
                  </a:cubicBezTo>
                  <a:cubicBezTo>
                    <a:pt x="27628" y="1004917"/>
                    <a:pt x="27365" y="1009786"/>
                    <a:pt x="26194" y="1014470"/>
                  </a:cubicBezTo>
                  <a:cubicBezTo>
                    <a:pt x="24977" y="1019340"/>
                    <a:pt x="23019" y="1023995"/>
                    <a:pt x="21432" y="1028757"/>
                  </a:cubicBezTo>
                  <a:lnTo>
                    <a:pt x="19050" y="1035901"/>
                  </a:lnTo>
                  <a:cubicBezTo>
                    <a:pt x="18256" y="1040663"/>
                    <a:pt x="17616" y="1045454"/>
                    <a:pt x="16669" y="1050188"/>
                  </a:cubicBezTo>
                  <a:cubicBezTo>
                    <a:pt x="16027" y="1053397"/>
                    <a:pt x="14930" y="1056504"/>
                    <a:pt x="14288" y="1059713"/>
                  </a:cubicBezTo>
                  <a:cubicBezTo>
                    <a:pt x="9115" y="1085580"/>
                    <a:pt x="14637" y="1062907"/>
                    <a:pt x="9525" y="1085907"/>
                  </a:cubicBezTo>
                  <a:cubicBezTo>
                    <a:pt x="8815" y="1089102"/>
                    <a:pt x="7682" y="1092204"/>
                    <a:pt x="7144" y="1095432"/>
                  </a:cubicBezTo>
                  <a:cubicBezTo>
                    <a:pt x="5299" y="1106505"/>
                    <a:pt x="2382" y="1128770"/>
                    <a:pt x="2382" y="1128770"/>
                  </a:cubicBezTo>
                  <a:cubicBezTo>
                    <a:pt x="3176" y="1147820"/>
                    <a:pt x="3574" y="1166891"/>
                    <a:pt x="4763" y="1185920"/>
                  </a:cubicBezTo>
                  <a:cubicBezTo>
                    <a:pt x="6035" y="1206269"/>
                    <a:pt x="6367" y="1199758"/>
                    <a:pt x="9525" y="1214495"/>
                  </a:cubicBezTo>
                  <a:cubicBezTo>
                    <a:pt x="11221" y="1222410"/>
                    <a:pt x="12325" y="1230454"/>
                    <a:pt x="14288" y="1238307"/>
                  </a:cubicBezTo>
                  <a:cubicBezTo>
                    <a:pt x="15082" y="1241482"/>
                    <a:pt x="15770" y="1244685"/>
                    <a:pt x="16669" y="1247832"/>
                  </a:cubicBezTo>
                  <a:cubicBezTo>
                    <a:pt x="17359" y="1250246"/>
                    <a:pt x="18390" y="1252554"/>
                    <a:pt x="19050" y="1254976"/>
                  </a:cubicBezTo>
                  <a:cubicBezTo>
                    <a:pt x="19782" y="1257659"/>
                    <a:pt x="25769" y="1284103"/>
                    <a:pt x="28575" y="1288313"/>
                  </a:cubicBezTo>
                  <a:cubicBezTo>
                    <a:pt x="31750" y="1293076"/>
                    <a:pt x="36289" y="1297171"/>
                    <a:pt x="38100" y="1302601"/>
                  </a:cubicBezTo>
                  <a:cubicBezTo>
                    <a:pt x="41547" y="1312939"/>
                    <a:pt x="38707" y="1307970"/>
                    <a:pt x="47625" y="1316888"/>
                  </a:cubicBezTo>
                  <a:cubicBezTo>
                    <a:pt x="50012" y="1324046"/>
                    <a:pt x="49641" y="1325023"/>
                    <a:pt x="54769" y="1331176"/>
                  </a:cubicBezTo>
                  <a:cubicBezTo>
                    <a:pt x="56925" y="1333763"/>
                    <a:pt x="59757" y="1335733"/>
                    <a:pt x="61913" y="1338320"/>
                  </a:cubicBezTo>
                  <a:cubicBezTo>
                    <a:pt x="63745" y="1340518"/>
                    <a:pt x="64918" y="1343204"/>
                    <a:pt x="66675" y="1345463"/>
                  </a:cubicBezTo>
                  <a:cubicBezTo>
                    <a:pt x="70481" y="1350357"/>
                    <a:pt x="74393" y="1355181"/>
                    <a:pt x="78582" y="1359751"/>
                  </a:cubicBezTo>
                  <a:cubicBezTo>
                    <a:pt x="108546" y="1392439"/>
                    <a:pt x="81463" y="1363342"/>
                    <a:pt x="100013" y="1378801"/>
                  </a:cubicBezTo>
                  <a:cubicBezTo>
                    <a:pt x="102600" y="1380957"/>
                    <a:pt x="104570" y="1383789"/>
                    <a:pt x="107157" y="1385945"/>
                  </a:cubicBezTo>
                  <a:cubicBezTo>
                    <a:pt x="113312" y="1391074"/>
                    <a:pt x="114284" y="1390702"/>
                    <a:pt x="121444" y="1393088"/>
                  </a:cubicBezTo>
                  <a:cubicBezTo>
                    <a:pt x="123825" y="1394676"/>
                    <a:pt x="126564" y="1395827"/>
                    <a:pt x="128588" y="1397851"/>
                  </a:cubicBezTo>
                  <a:cubicBezTo>
                    <a:pt x="130612" y="1399875"/>
                    <a:pt x="131115" y="1403207"/>
                    <a:pt x="133350" y="1404995"/>
                  </a:cubicBezTo>
                  <a:cubicBezTo>
                    <a:pt x="135310" y="1406563"/>
                    <a:pt x="138249" y="1406254"/>
                    <a:pt x="140494" y="1407376"/>
                  </a:cubicBezTo>
                  <a:cubicBezTo>
                    <a:pt x="143054" y="1408656"/>
                    <a:pt x="145257" y="1410551"/>
                    <a:pt x="147638" y="1412138"/>
                  </a:cubicBezTo>
                  <a:cubicBezTo>
                    <a:pt x="158288" y="1428115"/>
                    <a:pt x="145742" y="1412462"/>
                    <a:pt x="159544" y="1421663"/>
                  </a:cubicBezTo>
                  <a:cubicBezTo>
                    <a:pt x="162346" y="1423531"/>
                    <a:pt x="164030" y="1426739"/>
                    <a:pt x="166688" y="1428807"/>
                  </a:cubicBezTo>
                  <a:cubicBezTo>
                    <a:pt x="171206" y="1432321"/>
                    <a:pt x="176213" y="1435157"/>
                    <a:pt x="180975" y="1438332"/>
                  </a:cubicBezTo>
                  <a:cubicBezTo>
                    <a:pt x="183356" y="1439920"/>
                    <a:pt x="186095" y="1441071"/>
                    <a:pt x="188119" y="1443095"/>
                  </a:cubicBezTo>
                  <a:cubicBezTo>
                    <a:pt x="190500" y="1445476"/>
                    <a:pt x="192605" y="1448171"/>
                    <a:pt x="195263" y="1450238"/>
                  </a:cubicBezTo>
                  <a:cubicBezTo>
                    <a:pt x="199781" y="1453752"/>
                    <a:pt x="204788" y="1456588"/>
                    <a:pt x="209550" y="1459763"/>
                  </a:cubicBezTo>
                  <a:lnTo>
                    <a:pt x="216694" y="1464526"/>
                  </a:lnTo>
                  <a:lnTo>
                    <a:pt x="238125" y="1478813"/>
                  </a:lnTo>
                  <a:lnTo>
                    <a:pt x="252413" y="1488338"/>
                  </a:lnTo>
                  <a:cubicBezTo>
                    <a:pt x="266323" y="1492976"/>
                    <a:pt x="252850" y="1487788"/>
                    <a:pt x="266700" y="1495482"/>
                  </a:cubicBezTo>
                  <a:cubicBezTo>
                    <a:pt x="275266" y="1500241"/>
                    <a:pt x="279692" y="1502596"/>
                    <a:pt x="288132" y="1505007"/>
                  </a:cubicBezTo>
                  <a:cubicBezTo>
                    <a:pt x="291701" y="1506027"/>
                    <a:pt x="300987" y="1507863"/>
                    <a:pt x="304800" y="1509770"/>
                  </a:cubicBezTo>
                  <a:cubicBezTo>
                    <a:pt x="307360" y="1511050"/>
                    <a:pt x="309313" y="1513405"/>
                    <a:pt x="311944" y="1514532"/>
                  </a:cubicBezTo>
                  <a:cubicBezTo>
                    <a:pt x="314952" y="1515821"/>
                    <a:pt x="318334" y="1515973"/>
                    <a:pt x="321469" y="1516913"/>
                  </a:cubicBezTo>
                  <a:cubicBezTo>
                    <a:pt x="326278" y="1518356"/>
                    <a:pt x="335757" y="1521676"/>
                    <a:pt x="335757" y="1521676"/>
                  </a:cubicBezTo>
                  <a:cubicBezTo>
                    <a:pt x="338138" y="1523263"/>
                    <a:pt x="340285" y="1525276"/>
                    <a:pt x="342900" y="1526438"/>
                  </a:cubicBezTo>
                  <a:cubicBezTo>
                    <a:pt x="347488" y="1528477"/>
                    <a:pt x="353011" y="1528416"/>
                    <a:pt x="357188" y="1531201"/>
                  </a:cubicBezTo>
                  <a:cubicBezTo>
                    <a:pt x="359569" y="1532788"/>
                    <a:pt x="361717" y="1534801"/>
                    <a:pt x="364332" y="1535963"/>
                  </a:cubicBezTo>
                  <a:cubicBezTo>
                    <a:pt x="368919" y="1538002"/>
                    <a:pt x="373857" y="1539138"/>
                    <a:pt x="378619" y="1540726"/>
                  </a:cubicBezTo>
                  <a:cubicBezTo>
                    <a:pt x="381000" y="1541520"/>
                    <a:pt x="383328" y="1542498"/>
                    <a:pt x="385763" y="1543107"/>
                  </a:cubicBezTo>
                  <a:cubicBezTo>
                    <a:pt x="388821" y="1543871"/>
                    <a:pt x="399012" y="1546160"/>
                    <a:pt x="402432" y="1547870"/>
                  </a:cubicBezTo>
                  <a:cubicBezTo>
                    <a:pt x="404991" y="1549150"/>
                    <a:pt x="406960" y="1551470"/>
                    <a:pt x="409575" y="1552632"/>
                  </a:cubicBezTo>
                  <a:cubicBezTo>
                    <a:pt x="414163" y="1554671"/>
                    <a:pt x="419100" y="1555807"/>
                    <a:pt x="423863" y="1557395"/>
                  </a:cubicBezTo>
                  <a:lnTo>
                    <a:pt x="431007" y="1559776"/>
                  </a:lnTo>
                  <a:lnTo>
                    <a:pt x="438150" y="1562157"/>
                  </a:lnTo>
                  <a:cubicBezTo>
                    <a:pt x="449471" y="1569705"/>
                    <a:pt x="442578" y="1566015"/>
                    <a:pt x="459582" y="1571682"/>
                  </a:cubicBezTo>
                  <a:lnTo>
                    <a:pt x="466725" y="1574063"/>
                  </a:lnTo>
                  <a:cubicBezTo>
                    <a:pt x="469106" y="1575651"/>
                    <a:pt x="471309" y="1577546"/>
                    <a:pt x="473869" y="1578826"/>
                  </a:cubicBezTo>
                  <a:cubicBezTo>
                    <a:pt x="476114" y="1579949"/>
                    <a:pt x="478599" y="1580517"/>
                    <a:pt x="481013" y="1581207"/>
                  </a:cubicBezTo>
                  <a:cubicBezTo>
                    <a:pt x="493249" y="1584703"/>
                    <a:pt x="494129" y="1584037"/>
                    <a:pt x="509588" y="1585970"/>
                  </a:cubicBezTo>
                  <a:cubicBezTo>
                    <a:pt x="569119" y="1585176"/>
                    <a:pt x="628686" y="1585792"/>
                    <a:pt x="688182" y="1583588"/>
                  </a:cubicBezTo>
                  <a:cubicBezTo>
                    <a:pt x="693198" y="1583402"/>
                    <a:pt x="697707" y="1580413"/>
                    <a:pt x="702469" y="1578826"/>
                  </a:cubicBezTo>
                  <a:lnTo>
                    <a:pt x="723900" y="1571682"/>
                  </a:lnTo>
                  <a:cubicBezTo>
                    <a:pt x="726281" y="1570888"/>
                    <a:pt x="728568" y="1569714"/>
                    <a:pt x="731044" y="1569301"/>
                  </a:cubicBezTo>
                  <a:cubicBezTo>
                    <a:pt x="790734" y="1559352"/>
                    <a:pt x="740800" y="1568455"/>
                    <a:pt x="769144" y="1562157"/>
                  </a:cubicBezTo>
                  <a:cubicBezTo>
                    <a:pt x="773095" y="1561279"/>
                    <a:pt x="777145" y="1560841"/>
                    <a:pt x="781050" y="1559776"/>
                  </a:cubicBezTo>
                  <a:cubicBezTo>
                    <a:pt x="788315" y="1557795"/>
                    <a:pt x="795338" y="1555013"/>
                    <a:pt x="802482" y="1552632"/>
                  </a:cubicBezTo>
                  <a:cubicBezTo>
                    <a:pt x="804863" y="1551838"/>
                    <a:pt x="807190" y="1550860"/>
                    <a:pt x="809625" y="1550251"/>
                  </a:cubicBezTo>
                  <a:cubicBezTo>
                    <a:pt x="817141" y="1548372"/>
                    <a:pt x="819454" y="1548053"/>
                    <a:pt x="826294" y="1545488"/>
                  </a:cubicBezTo>
                  <a:cubicBezTo>
                    <a:pt x="830296" y="1543987"/>
                    <a:pt x="834145" y="1542078"/>
                    <a:pt x="838200" y="1540726"/>
                  </a:cubicBezTo>
                  <a:cubicBezTo>
                    <a:pt x="847276" y="1537701"/>
                    <a:pt x="846832" y="1539407"/>
                    <a:pt x="854869" y="1535963"/>
                  </a:cubicBezTo>
                  <a:cubicBezTo>
                    <a:pt x="858132" y="1534565"/>
                    <a:pt x="861070" y="1532447"/>
                    <a:pt x="864394" y="1531201"/>
                  </a:cubicBezTo>
                  <a:cubicBezTo>
                    <a:pt x="867458" y="1530052"/>
                    <a:pt x="870784" y="1529760"/>
                    <a:pt x="873919" y="1528820"/>
                  </a:cubicBezTo>
                  <a:cubicBezTo>
                    <a:pt x="881864" y="1526437"/>
                    <a:pt x="889496" y="1523049"/>
                    <a:pt x="897732" y="1521676"/>
                  </a:cubicBezTo>
                  <a:cubicBezTo>
                    <a:pt x="912179" y="1519268"/>
                    <a:pt x="917557" y="1519916"/>
                    <a:pt x="931069" y="1516913"/>
                  </a:cubicBezTo>
                  <a:cubicBezTo>
                    <a:pt x="984603" y="1505016"/>
                    <a:pt x="941468" y="1515035"/>
                    <a:pt x="971550" y="1505007"/>
                  </a:cubicBezTo>
                  <a:cubicBezTo>
                    <a:pt x="981270" y="1501767"/>
                    <a:pt x="986839" y="1502228"/>
                    <a:pt x="997744" y="1500245"/>
                  </a:cubicBezTo>
                  <a:cubicBezTo>
                    <a:pt x="1000964" y="1499659"/>
                    <a:pt x="1004041" y="1498401"/>
                    <a:pt x="1007269" y="1497863"/>
                  </a:cubicBezTo>
                  <a:cubicBezTo>
                    <a:pt x="1013581" y="1496811"/>
                    <a:pt x="1019969" y="1496276"/>
                    <a:pt x="1026319" y="1495482"/>
                  </a:cubicBezTo>
                  <a:cubicBezTo>
                    <a:pt x="1028700" y="1494688"/>
                    <a:pt x="1031013" y="1493645"/>
                    <a:pt x="1033463" y="1493101"/>
                  </a:cubicBezTo>
                  <a:cubicBezTo>
                    <a:pt x="1039401" y="1491782"/>
                    <a:pt x="1059113" y="1489096"/>
                    <a:pt x="1064419" y="1488338"/>
                  </a:cubicBezTo>
                  <a:cubicBezTo>
                    <a:pt x="1117030" y="1470804"/>
                    <a:pt x="1063766" y="1487761"/>
                    <a:pt x="1214438" y="1483576"/>
                  </a:cubicBezTo>
                  <a:cubicBezTo>
                    <a:pt x="1223992" y="1483311"/>
                    <a:pt x="1233488" y="1481989"/>
                    <a:pt x="1243013" y="1481195"/>
                  </a:cubicBezTo>
                  <a:cubicBezTo>
                    <a:pt x="1264866" y="1482561"/>
                    <a:pt x="1324928" y="1486092"/>
                    <a:pt x="1340644" y="1488338"/>
                  </a:cubicBezTo>
                  <a:cubicBezTo>
                    <a:pt x="1346200" y="1489132"/>
                    <a:pt x="1351791" y="1489716"/>
                    <a:pt x="1357313" y="1490720"/>
                  </a:cubicBezTo>
                  <a:cubicBezTo>
                    <a:pt x="1389102" y="1496500"/>
                    <a:pt x="1337675" y="1489275"/>
                    <a:pt x="1381125" y="1495482"/>
                  </a:cubicBezTo>
                  <a:cubicBezTo>
                    <a:pt x="1409746" y="1499570"/>
                    <a:pt x="1393667" y="1496552"/>
                    <a:pt x="1428750" y="1500245"/>
                  </a:cubicBezTo>
                  <a:cubicBezTo>
                    <a:pt x="1434332" y="1500833"/>
                    <a:pt x="1439841" y="1502006"/>
                    <a:pt x="1445419" y="1502626"/>
                  </a:cubicBezTo>
                  <a:cubicBezTo>
                    <a:pt x="1454133" y="1503594"/>
                    <a:pt x="1462885" y="1504176"/>
                    <a:pt x="1471613" y="1505007"/>
                  </a:cubicBezTo>
                  <a:lnTo>
                    <a:pt x="1495425" y="1507388"/>
                  </a:lnTo>
                  <a:cubicBezTo>
                    <a:pt x="1520825" y="1506594"/>
                    <a:pt x="1546248" y="1506342"/>
                    <a:pt x="1571625" y="1505007"/>
                  </a:cubicBezTo>
                  <a:cubicBezTo>
                    <a:pt x="1578282" y="1504657"/>
                    <a:pt x="1603705" y="1498773"/>
                    <a:pt x="1607344" y="1497863"/>
                  </a:cubicBezTo>
                  <a:cubicBezTo>
                    <a:pt x="1609779" y="1497254"/>
                    <a:pt x="1612038" y="1496026"/>
                    <a:pt x="1614488" y="1495482"/>
                  </a:cubicBezTo>
                  <a:cubicBezTo>
                    <a:pt x="1619201" y="1494435"/>
                    <a:pt x="1624013" y="1493895"/>
                    <a:pt x="1628775" y="1493101"/>
                  </a:cubicBezTo>
                  <a:cubicBezTo>
                    <a:pt x="1649796" y="1479086"/>
                    <a:pt x="1616190" y="1500586"/>
                    <a:pt x="1650207" y="1483576"/>
                  </a:cubicBezTo>
                  <a:cubicBezTo>
                    <a:pt x="1680856" y="1468250"/>
                    <a:pt x="1632841" y="1491698"/>
                    <a:pt x="1674019" y="1474051"/>
                  </a:cubicBezTo>
                  <a:cubicBezTo>
                    <a:pt x="1680545" y="1471254"/>
                    <a:pt x="1686719" y="1467701"/>
                    <a:pt x="1693069" y="1464526"/>
                  </a:cubicBezTo>
                  <a:cubicBezTo>
                    <a:pt x="1696244" y="1462938"/>
                    <a:pt x="1699226" y="1460885"/>
                    <a:pt x="1702594" y="1459763"/>
                  </a:cubicBezTo>
                  <a:lnTo>
                    <a:pt x="1709738" y="1457382"/>
                  </a:lnTo>
                  <a:cubicBezTo>
                    <a:pt x="1716088" y="1452620"/>
                    <a:pt x="1723175" y="1448708"/>
                    <a:pt x="1728788" y="1443095"/>
                  </a:cubicBezTo>
                  <a:cubicBezTo>
                    <a:pt x="1734646" y="1437237"/>
                    <a:pt x="1738204" y="1432434"/>
                    <a:pt x="1745457" y="1428807"/>
                  </a:cubicBezTo>
                  <a:cubicBezTo>
                    <a:pt x="1747702" y="1427685"/>
                    <a:pt x="1750219" y="1427220"/>
                    <a:pt x="1752600" y="1426426"/>
                  </a:cubicBezTo>
                  <a:cubicBezTo>
                    <a:pt x="1757363" y="1420870"/>
                    <a:pt x="1761992" y="1415197"/>
                    <a:pt x="1766888" y="1409757"/>
                  </a:cubicBezTo>
                  <a:cubicBezTo>
                    <a:pt x="1769141" y="1407254"/>
                    <a:pt x="1772164" y="1405415"/>
                    <a:pt x="1774032" y="1402613"/>
                  </a:cubicBezTo>
                  <a:cubicBezTo>
                    <a:pt x="1787817" y="1381936"/>
                    <a:pt x="1760765" y="1411118"/>
                    <a:pt x="1783557" y="1388326"/>
                  </a:cubicBezTo>
                  <a:cubicBezTo>
                    <a:pt x="1784575" y="1383237"/>
                    <a:pt x="1788029" y="1366631"/>
                    <a:pt x="1788319" y="1362132"/>
                  </a:cubicBezTo>
                  <a:cubicBezTo>
                    <a:pt x="1789597" y="1342314"/>
                    <a:pt x="1789333" y="1322413"/>
                    <a:pt x="1790700" y="1302601"/>
                  </a:cubicBezTo>
                  <a:cubicBezTo>
                    <a:pt x="1791323" y="1293565"/>
                    <a:pt x="1796582" y="1286804"/>
                    <a:pt x="1800225" y="1278788"/>
                  </a:cubicBezTo>
                  <a:cubicBezTo>
                    <a:pt x="1801994" y="1274897"/>
                    <a:pt x="1803527" y="1270899"/>
                    <a:pt x="1804988" y="1266882"/>
                  </a:cubicBezTo>
                  <a:cubicBezTo>
                    <a:pt x="1812201" y="1247046"/>
                    <a:pt x="1810083" y="1250599"/>
                    <a:pt x="1814513" y="1224020"/>
                  </a:cubicBezTo>
                  <a:lnTo>
                    <a:pt x="1814513" y="1224020"/>
                  </a:lnTo>
                  <a:cubicBezTo>
                    <a:pt x="1818016" y="1213508"/>
                    <a:pt x="1815771" y="1219121"/>
                    <a:pt x="1821657" y="1207351"/>
                  </a:cubicBezTo>
                  <a:cubicBezTo>
                    <a:pt x="1830633" y="1171442"/>
                    <a:pt x="1816355" y="1225635"/>
                    <a:pt x="1828800" y="1188301"/>
                  </a:cubicBezTo>
                  <a:cubicBezTo>
                    <a:pt x="1830080" y="1184461"/>
                    <a:pt x="1830200" y="1180321"/>
                    <a:pt x="1831182" y="1176395"/>
                  </a:cubicBezTo>
                  <a:cubicBezTo>
                    <a:pt x="1831791" y="1173960"/>
                    <a:pt x="1832842" y="1171655"/>
                    <a:pt x="1833563" y="1169251"/>
                  </a:cubicBezTo>
                  <a:cubicBezTo>
                    <a:pt x="1835545" y="1162644"/>
                    <a:pt x="1839007" y="1150707"/>
                    <a:pt x="1840707" y="1143057"/>
                  </a:cubicBezTo>
                  <a:cubicBezTo>
                    <a:pt x="1843645" y="1129835"/>
                    <a:pt x="1842887" y="1131064"/>
                    <a:pt x="1845469" y="1116863"/>
                  </a:cubicBezTo>
                  <a:cubicBezTo>
                    <a:pt x="1846193" y="1112881"/>
                    <a:pt x="1846503" y="1108773"/>
                    <a:pt x="1847850" y="1104957"/>
                  </a:cubicBezTo>
                  <a:cubicBezTo>
                    <a:pt x="1856921" y="1079257"/>
                    <a:pt x="1865440" y="1066629"/>
                    <a:pt x="1876425" y="1040663"/>
                  </a:cubicBezTo>
                  <a:cubicBezTo>
                    <a:pt x="1880045" y="1032107"/>
                    <a:pt x="1883012" y="1023284"/>
                    <a:pt x="1885950" y="1014470"/>
                  </a:cubicBezTo>
                  <a:cubicBezTo>
                    <a:pt x="1891554" y="997657"/>
                    <a:pt x="1895516" y="983368"/>
                    <a:pt x="1900238" y="966845"/>
                  </a:cubicBezTo>
                  <a:cubicBezTo>
                    <a:pt x="1909895" y="899240"/>
                    <a:pt x="1912200" y="828990"/>
                    <a:pt x="1897857" y="762057"/>
                  </a:cubicBezTo>
                  <a:cubicBezTo>
                    <a:pt x="1896324" y="754901"/>
                    <a:pt x="1894627" y="747782"/>
                    <a:pt x="1893094" y="740626"/>
                  </a:cubicBezTo>
                  <a:cubicBezTo>
                    <a:pt x="1891962" y="735343"/>
                    <a:pt x="1890166" y="724696"/>
                    <a:pt x="1888332" y="719195"/>
                  </a:cubicBezTo>
                  <a:cubicBezTo>
                    <a:pt x="1886980" y="715140"/>
                    <a:pt x="1885157" y="711257"/>
                    <a:pt x="1883569" y="707288"/>
                  </a:cubicBezTo>
                  <a:cubicBezTo>
                    <a:pt x="1878579" y="682335"/>
                    <a:pt x="1884483" y="709298"/>
                    <a:pt x="1876425" y="681095"/>
                  </a:cubicBezTo>
                  <a:cubicBezTo>
                    <a:pt x="1865673" y="643465"/>
                    <a:pt x="1875796" y="674446"/>
                    <a:pt x="1869282" y="654901"/>
                  </a:cubicBezTo>
                  <a:cubicBezTo>
                    <a:pt x="1870076" y="636645"/>
                    <a:pt x="1870448" y="618365"/>
                    <a:pt x="1871663" y="600132"/>
                  </a:cubicBezTo>
                  <a:cubicBezTo>
                    <a:pt x="1872036" y="594532"/>
                    <a:pt x="1874044" y="589076"/>
                    <a:pt x="1874044" y="583463"/>
                  </a:cubicBezTo>
                  <a:cubicBezTo>
                    <a:pt x="1874044" y="559637"/>
                    <a:pt x="1873642" y="535769"/>
                    <a:pt x="1871663" y="512026"/>
                  </a:cubicBezTo>
                  <a:cubicBezTo>
                    <a:pt x="1871246" y="507023"/>
                    <a:pt x="1868117" y="502608"/>
                    <a:pt x="1866900" y="497738"/>
                  </a:cubicBezTo>
                  <a:cubicBezTo>
                    <a:pt x="1865313" y="491388"/>
                    <a:pt x="1865065" y="484542"/>
                    <a:pt x="1862138" y="478688"/>
                  </a:cubicBezTo>
                  <a:cubicBezTo>
                    <a:pt x="1851414" y="457242"/>
                    <a:pt x="1864215" y="483674"/>
                    <a:pt x="1850232" y="450113"/>
                  </a:cubicBezTo>
                  <a:cubicBezTo>
                    <a:pt x="1848867" y="446836"/>
                    <a:pt x="1846867" y="443851"/>
                    <a:pt x="1845469" y="440588"/>
                  </a:cubicBezTo>
                  <a:cubicBezTo>
                    <a:pt x="1845447" y="440537"/>
                    <a:pt x="1833574" y="410849"/>
                    <a:pt x="1831182" y="404870"/>
                  </a:cubicBezTo>
                  <a:cubicBezTo>
                    <a:pt x="1825357" y="390307"/>
                    <a:pt x="1828790" y="396519"/>
                    <a:pt x="1821657" y="385820"/>
                  </a:cubicBezTo>
                  <a:cubicBezTo>
                    <a:pt x="1817323" y="368490"/>
                    <a:pt x="1821685" y="384111"/>
                    <a:pt x="1814513" y="364388"/>
                  </a:cubicBezTo>
                  <a:cubicBezTo>
                    <a:pt x="1812797" y="359670"/>
                    <a:pt x="1811513" y="354801"/>
                    <a:pt x="1809750" y="350101"/>
                  </a:cubicBezTo>
                  <a:cubicBezTo>
                    <a:pt x="1806748" y="342096"/>
                    <a:pt x="1802298" y="334582"/>
                    <a:pt x="1800225" y="326288"/>
                  </a:cubicBezTo>
                  <a:cubicBezTo>
                    <a:pt x="1798246" y="318373"/>
                    <a:pt x="1796394" y="309929"/>
                    <a:pt x="1793082" y="302476"/>
                  </a:cubicBezTo>
                  <a:cubicBezTo>
                    <a:pt x="1791920" y="299861"/>
                    <a:pt x="1789792" y="297786"/>
                    <a:pt x="1788319" y="295332"/>
                  </a:cubicBezTo>
                  <a:cubicBezTo>
                    <a:pt x="1785026" y="289845"/>
                    <a:pt x="1781969" y="284219"/>
                    <a:pt x="1778794" y="278663"/>
                  </a:cubicBezTo>
                  <a:cubicBezTo>
                    <a:pt x="1778000" y="275488"/>
                    <a:pt x="1777702" y="272146"/>
                    <a:pt x="1776413" y="269138"/>
                  </a:cubicBezTo>
                  <a:cubicBezTo>
                    <a:pt x="1775286" y="266508"/>
                    <a:pt x="1773070" y="264480"/>
                    <a:pt x="1771650" y="261995"/>
                  </a:cubicBezTo>
                  <a:cubicBezTo>
                    <a:pt x="1769889" y="258913"/>
                    <a:pt x="1768649" y="255552"/>
                    <a:pt x="1766888" y="252470"/>
                  </a:cubicBezTo>
                  <a:cubicBezTo>
                    <a:pt x="1765468" y="249985"/>
                    <a:pt x="1763545" y="247811"/>
                    <a:pt x="1762125" y="245326"/>
                  </a:cubicBezTo>
                  <a:cubicBezTo>
                    <a:pt x="1760364" y="242244"/>
                    <a:pt x="1759189" y="238845"/>
                    <a:pt x="1757363" y="235801"/>
                  </a:cubicBezTo>
                  <a:cubicBezTo>
                    <a:pt x="1754418" y="230893"/>
                    <a:pt x="1749648" y="226943"/>
                    <a:pt x="1747838" y="221513"/>
                  </a:cubicBezTo>
                  <a:cubicBezTo>
                    <a:pt x="1742566" y="205696"/>
                    <a:pt x="1747452" y="218266"/>
                    <a:pt x="1731169" y="192938"/>
                  </a:cubicBezTo>
                  <a:cubicBezTo>
                    <a:pt x="1728666" y="189045"/>
                    <a:pt x="1726802" y="184735"/>
                    <a:pt x="1724025" y="181032"/>
                  </a:cubicBezTo>
                  <a:cubicBezTo>
                    <a:pt x="1722005" y="178338"/>
                    <a:pt x="1719038" y="176475"/>
                    <a:pt x="1716882" y="173888"/>
                  </a:cubicBezTo>
                  <a:cubicBezTo>
                    <a:pt x="1715050" y="171690"/>
                    <a:pt x="1713707" y="169126"/>
                    <a:pt x="1712119" y="166745"/>
                  </a:cubicBezTo>
                  <a:cubicBezTo>
                    <a:pt x="1707572" y="153101"/>
                    <a:pt x="1713187" y="165431"/>
                    <a:pt x="1700213" y="152457"/>
                  </a:cubicBezTo>
                  <a:cubicBezTo>
                    <a:pt x="1675040" y="127284"/>
                    <a:pt x="1713224" y="159378"/>
                    <a:pt x="1683544" y="133407"/>
                  </a:cubicBezTo>
                  <a:cubicBezTo>
                    <a:pt x="1675773" y="126607"/>
                    <a:pt x="1674406" y="126978"/>
                    <a:pt x="1666875" y="121501"/>
                  </a:cubicBezTo>
                  <a:cubicBezTo>
                    <a:pt x="1660456" y="116832"/>
                    <a:pt x="1654681" y="111212"/>
                    <a:pt x="1647825" y="107213"/>
                  </a:cubicBezTo>
                  <a:cubicBezTo>
                    <a:pt x="1638300" y="101657"/>
                    <a:pt x="1629113" y="95477"/>
                    <a:pt x="1619250" y="90545"/>
                  </a:cubicBezTo>
                  <a:cubicBezTo>
                    <a:pt x="1616075" y="88957"/>
                    <a:pt x="1612769" y="87608"/>
                    <a:pt x="1609725" y="85782"/>
                  </a:cubicBezTo>
                  <a:cubicBezTo>
                    <a:pt x="1604817" y="82837"/>
                    <a:pt x="1600441" y="79037"/>
                    <a:pt x="1595438" y="76257"/>
                  </a:cubicBezTo>
                  <a:cubicBezTo>
                    <a:pt x="1593244" y="75038"/>
                    <a:pt x="1590539" y="74999"/>
                    <a:pt x="1588294" y="73876"/>
                  </a:cubicBezTo>
                  <a:cubicBezTo>
                    <a:pt x="1584154" y="71806"/>
                    <a:pt x="1580576" y="68703"/>
                    <a:pt x="1576388" y="66732"/>
                  </a:cubicBezTo>
                  <a:cubicBezTo>
                    <a:pt x="1567051" y="62338"/>
                    <a:pt x="1557495" y="58393"/>
                    <a:pt x="1547813" y="54826"/>
                  </a:cubicBezTo>
                  <a:cubicBezTo>
                    <a:pt x="1532808" y="49298"/>
                    <a:pt x="1530988" y="51357"/>
                    <a:pt x="1516857" y="45301"/>
                  </a:cubicBezTo>
                  <a:cubicBezTo>
                    <a:pt x="1503627" y="39631"/>
                    <a:pt x="1500662" y="35046"/>
                    <a:pt x="1488282" y="33395"/>
                  </a:cubicBezTo>
                  <a:cubicBezTo>
                    <a:pt x="1472679" y="31314"/>
                    <a:pt x="1437074" y="29450"/>
                    <a:pt x="1423988" y="28632"/>
                  </a:cubicBezTo>
                  <a:cubicBezTo>
                    <a:pt x="1420019" y="27838"/>
                    <a:pt x="1416033" y="27129"/>
                    <a:pt x="1412082" y="26251"/>
                  </a:cubicBezTo>
                  <a:cubicBezTo>
                    <a:pt x="1408887" y="25541"/>
                    <a:pt x="1405801" y="24303"/>
                    <a:pt x="1402557" y="23870"/>
                  </a:cubicBezTo>
                  <a:cubicBezTo>
                    <a:pt x="1393867" y="22711"/>
                    <a:pt x="1385087" y="22360"/>
                    <a:pt x="1376363" y="21488"/>
                  </a:cubicBezTo>
                  <a:cubicBezTo>
                    <a:pt x="1369211" y="20773"/>
                    <a:pt x="1362076" y="19901"/>
                    <a:pt x="1354932" y="19107"/>
                  </a:cubicBezTo>
                  <a:cubicBezTo>
                    <a:pt x="1322657" y="8350"/>
                    <a:pt x="1342284" y="13019"/>
                    <a:pt x="1281113" y="16726"/>
                  </a:cubicBezTo>
                  <a:cubicBezTo>
                    <a:pt x="1265994" y="17642"/>
                    <a:pt x="1263312" y="19096"/>
                    <a:pt x="1250157" y="21488"/>
                  </a:cubicBezTo>
                  <a:cubicBezTo>
                    <a:pt x="1242385" y="22901"/>
                    <a:pt x="1231796" y="24293"/>
                    <a:pt x="1223963" y="26251"/>
                  </a:cubicBezTo>
                  <a:cubicBezTo>
                    <a:pt x="1221528" y="26860"/>
                    <a:pt x="1219241" y="27972"/>
                    <a:pt x="1216819" y="28632"/>
                  </a:cubicBezTo>
                  <a:cubicBezTo>
                    <a:pt x="1210504" y="30354"/>
                    <a:pt x="1204147" y="31923"/>
                    <a:pt x="1197769" y="33395"/>
                  </a:cubicBezTo>
                  <a:cubicBezTo>
                    <a:pt x="1193825" y="34305"/>
                    <a:pt x="1189789" y="34794"/>
                    <a:pt x="1185863" y="35776"/>
                  </a:cubicBezTo>
                  <a:cubicBezTo>
                    <a:pt x="1183428" y="36385"/>
                    <a:pt x="1181154" y="37548"/>
                    <a:pt x="1178719" y="38157"/>
                  </a:cubicBezTo>
                  <a:cubicBezTo>
                    <a:pt x="1174793" y="39139"/>
                    <a:pt x="1170739" y="39556"/>
                    <a:pt x="1166813" y="40538"/>
                  </a:cubicBezTo>
                  <a:cubicBezTo>
                    <a:pt x="1149875" y="44773"/>
                    <a:pt x="1171772" y="41135"/>
                    <a:pt x="1147763" y="47682"/>
                  </a:cubicBezTo>
                  <a:cubicBezTo>
                    <a:pt x="1143105" y="48952"/>
                    <a:pt x="1138238" y="49269"/>
                    <a:pt x="1133475" y="50063"/>
                  </a:cubicBezTo>
                  <a:cubicBezTo>
                    <a:pt x="1131094" y="51651"/>
                    <a:pt x="1129012" y="53821"/>
                    <a:pt x="1126332" y="54826"/>
                  </a:cubicBezTo>
                  <a:cubicBezTo>
                    <a:pt x="1122542" y="56247"/>
                    <a:pt x="1118376" y="56329"/>
                    <a:pt x="1114425" y="57207"/>
                  </a:cubicBezTo>
                  <a:cubicBezTo>
                    <a:pt x="1111230" y="57917"/>
                    <a:pt x="1108035" y="58648"/>
                    <a:pt x="1104900" y="59588"/>
                  </a:cubicBezTo>
                  <a:cubicBezTo>
                    <a:pt x="1100092" y="61031"/>
                    <a:pt x="1095103" y="62106"/>
                    <a:pt x="1090613" y="64351"/>
                  </a:cubicBezTo>
                  <a:cubicBezTo>
                    <a:pt x="1081460" y="68927"/>
                    <a:pt x="1080017" y="70692"/>
                    <a:pt x="1069182" y="71495"/>
                  </a:cubicBezTo>
                  <a:cubicBezTo>
                    <a:pt x="1051749" y="72786"/>
                    <a:pt x="1034257" y="73082"/>
                    <a:pt x="1016794" y="73876"/>
                  </a:cubicBezTo>
                  <a:cubicBezTo>
                    <a:pt x="951237" y="73123"/>
                    <a:pt x="849536" y="79733"/>
                    <a:pt x="771525" y="66732"/>
                  </a:cubicBezTo>
                  <a:cubicBezTo>
                    <a:pt x="734360" y="60538"/>
                    <a:pt x="782440" y="69104"/>
                    <a:pt x="740569" y="59588"/>
                  </a:cubicBezTo>
                  <a:cubicBezTo>
                    <a:pt x="728729" y="56897"/>
                    <a:pt x="716756" y="54826"/>
                    <a:pt x="704850" y="52445"/>
                  </a:cubicBezTo>
                  <a:cubicBezTo>
                    <a:pt x="700881" y="51651"/>
                    <a:pt x="696895" y="50941"/>
                    <a:pt x="692944" y="50063"/>
                  </a:cubicBezTo>
                  <a:cubicBezTo>
                    <a:pt x="685800" y="48476"/>
                    <a:pt x="678709" y="46633"/>
                    <a:pt x="671513" y="45301"/>
                  </a:cubicBezTo>
                  <a:cubicBezTo>
                    <a:pt x="657270" y="42664"/>
                    <a:pt x="642901" y="40748"/>
                    <a:pt x="628650" y="38157"/>
                  </a:cubicBezTo>
                  <a:cubicBezTo>
                    <a:pt x="616091" y="35874"/>
                    <a:pt x="620710" y="35510"/>
                    <a:pt x="607219" y="31013"/>
                  </a:cubicBezTo>
                  <a:cubicBezTo>
                    <a:pt x="604114" y="29978"/>
                    <a:pt x="600841" y="29531"/>
                    <a:pt x="597694" y="28632"/>
                  </a:cubicBezTo>
                  <a:cubicBezTo>
                    <a:pt x="595280" y="27942"/>
                    <a:pt x="592996" y="26815"/>
                    <a:pt x="590550" y="26251"/>
                  </a:cubicBezTo>
                  <a:cubicBezTo>
                    <a:pt x="582663" y="24431"/>
                    <a:pt x="574417" y="24047"/>
                    <a:pt x="566738" y="21488"/>
                  </a:cubicBezTo>
                  <a:cubicBezTo>
                    <a:pt x="564357" y="20694"/>
                    <a:pt x="562075" y="19489"/>
                    <a:pt x="559594" y="19107"/>
                  </a:cubicBezTo>
                  <a:cubicBezTo>
                    <a:pt x="551710" y="17894"/>
                    <a:pt x="543719" y="17520"/>
                    <a:pt x="535782" y="16726"/>
                  </a:cubicBezTo>
                  <a:cubicBezTo>
                    <a:pt x="514273" y="8122"/>
                    <a:pt x="529530" y="13241"/>
                    <a:pt x="495300" y="7201"/>
                  </a:cubicBezTo>
                  <a:cubicBezTo>
                    <a:pt x="491314" y="6498"/>
                    <a:pt x="487376" y="5544"/>
                    <a:pt x="483394" y="4820"/>
                  </a:cubicBezTo>
                  <a:cubicBezTo>
                    <a:pt x="478644" y="3956"/>
                    <a:pt x="473857" y="3302"/>
                    <a:pt x="469107" y="2438"/>
                  </a:cubicBezTo>
                  <a:cubicBezTo>
                    <a:pt x="465125" y="1714"/>
                    <a:pt x="461244" y="233"/>
                    <a:pt x="457200" y="57"/>
                  </a:cubicBezTo>
                  <a:cubicBezTo>
                    <a:pt x="442926" y="-564"/>
                    <a:pt x="421482" y="4026"/>
                    <a:pt x="414338" y="4820"/>
                  </a:cubicBezTo>
                  <a:close/>
                </a:path>
              </a:pathLst>
            </a:custGeom>
            <a:solidFill>
              <a:srgbClr val="FF0000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589" dirty="0"/>
            </a:p>
          </p:txBody>
        </p:sp>
        <p:grpSp>
          <p:nvGrpSpPr>
            <p:cNvPr id="283" name="Group 282"/>
            <p:cNvGrpSpPr/>
            <p:nvPr/>
          </p:nvGrpSpPr>
          <p:grpSpPr>
            <a:xfrm>
              <a:off x="1497625" y="2654345"/>
              <a:ext cx="746388" cy="313637"/>
              <a:chOff x="2746879" y="2448978"/>
              <a:chExt cx="234447" cy="345135"/>
            </a:xfrm>
          </p:grpSpPr>
          <p:cxnSp>
            <p:nvCxnSpPr>
              <p:cNvPr id="368" name="Straight Connector 367"/>
              <p:cNvCxnSpPr/>
              <p:nvPr/>
            </p:nvCxnSpPr>
            <p:spPr>
              <a:xfrm>
                <a:off x="2746879" y="2448978"/>
                <a:ext cx="234447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9" name="Straight Connector 368"/>
              <p:cNvCxnSpPr/>
              <p:nvPr/>
            </p:nvCxnSpPr>
            <p:spPr>
              <a:xfrm>
                <a:off x="2746879" y="2547588"/>
                <a:ext cx="234447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0" name="Straight Connector 369"/>
              <p:cNvCxnSpPr/>
              <p:nvPr/>
            </p:nvCxnSpPr>
            <p:spPr>
              <a:xfrm>
                <a:off x="2746879" y="2646198"/>
                <a:ext cx="234447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1" name="Straight Connector 370"/>
              <p:cNvCxnSpPr/>
              <p:nvPr/>
            </p:nvCxnSpPr>
            <p:spPr>
              <a:xfrm>
                <a:off x="2746879" y="2498283"/>
                <a:ext cx="234447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2" name="Straight Connector 371"/>
              <p:cNvCxnSpPr/>
              <p:nvPr/>
            </p:nvCxnSpPr>
            <p:spPr>
              <a:xfrm>
                <a:off x="2746879" y="2596893"/>
                <a:ext cx="234447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3" name="Straight Connector 372"/>
              <p:cNvCxnSpPr/>
              <p:nvPr/>
            </p:nvCxnSpPr>
            <p:spPr>
              <a:xfrm>
                <a:off x="2746879" y="2695503"/>
                <a:ext cx="234447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4" name="Straight Connector 373"/>
              <p:cNvCxnSpPr/>
              <p:nvPr/>
            </p:nvCxnSpPr>
            <p:spPr>
              <a:xfrm>
                <a:off x="2746879" y="2744808"/>
                <a:ext cx="234447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5" name="Straight Connector 374"/>
              <p:cNvCxnSpPr/>
              <p:nvPr/>
            </p:nvCxnSpPr>
            <p:spPr>
              <a:xfrm>
                <a:off x="2746879" y="2794113"/>
                <a:ext cx="234447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4" name="Group 283"/>
            <p:cNvGrpSpPr/>
            <p:nvPr/>
          </p:nvGrpSpPr>
          <p:grpSpPr>
            <a:xfrm>
              <a:off x="1497625" y="3398635"/>
              <a:ext cx="746388" cy="313637"/>
              <a:chOff x="2746879" y="2448978"/>
              <a:chExt cx="234447" cy="345135"/>
            </a:xfrm>
          </p:grpSpPr>
          <p:cxnSp>
            <p:nvCxnSpPr>
              <p:cNvPr id="360" name="Straight Connector 359"/>
              <p:cNvCxnSpPr/>
              <p:nvPr/>
            </p:nvCxnSpPr>
            <p:spPr>
              <a:xfrm>
                <a:off x="2746879" y="2448978"/>
                <a:ext cx="234447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1" name="Straight Connector 360"/>
              <p:cNvCxnSpPr/>
              <p:nvPr/>
            </p:nvCxnSpPr>
            <p:spPr>
              <a:xfrm>
                <a:off x="2746879" y="2547588"/>
                <a:ext cx="234447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2" name="Straight Connector 361"/>
              <p:cNvCxnSpPr/>
              <p:nvPr/>
            </p:nvCxnSpPr>
            <p:spPr>
              <a:xfrm>
                <a:off x="2746879" y="2646198"/>
                <a:ext cx="234447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3" name="Straight Connector 362"/>
              <p:cNvCxnSpPr/>
              <p:nvPr/>
            </p:nvCxnSpPr>
            <p:spPr>
              <a:xfrm>
                <a:off x="2746879" y="2498283"/>
                <a:ext cx="234447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4" name="Straight Connector 363"/>
              <p:cNvCxnSpPr/>
              <p:nvPr/>
            </p:nvCxnSpPr>
            <p:spPr>
              <a:xfrm>
                <a:off x="2746879" y="2596893"/>
                <a:ext cx="234447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5" name="Straight Connector 364"/>
              <p:cNvCxnSpPr/>
              <p:nvPr/>
            </p:nvCxnSpPr>
            <p:spPr>
              <a:xfrm>
                <a:off x="2746879" y="2695503"/>
                <a:ext cx="234447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6" name="Straight Connector 365"/>
              <p:cNvCxnSpPr/>
              <p:nvPr/>
            </p:nvCxnSpPr>
            <p:spPr>
              <a:xfrm>
                <a:off x="2746879" y="2744808"/>
                <a:ext cx="234447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7" name="Straight Connector 366"/>
              <p:cNvCxnSpPr/>
              <p:nvPr/>
            </p:nvCxnSpPr>
            <p:spPr>
              <a:xfrm>
                <a:off x="2746879" y="2794113"/>
                <a:ext cx="234447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5" name="Group 284"/>
            <p:cNvGrpSpPr/>
            <p:nvPr/>
          </p:nvGrpSpPr>
          <p:grpSpPr>
            <a:xfrm>
              <a:off x="2114453" y="2672544"/>
              <a:ext cx="985125" cy="429028"/>
              <a:chOff x="3737916" y="3539557"/>
              <a:chExt cx="2022096" cy="880637"/>
            </a:xfrm>
          </p:grpSpPr>
          <p:sp>
            <p:nvSpPr>
              <p:cNvPr id="352" name="Freeform 351"/>
              <p:cNvSpPr/>
              <p:nvPr/>
            </p:nvSpPr>
            <p:spPr>
              <a:xfrm>
                <a:off x="3871681" y="3539557"/>
                <a:ext cx="1888331" cy="228600"/>
              </a:xfrm>
              <a:custGeom>
                <a:avLst/>
                <a:gdLst>
                  <a:gd name="connsiteX0" fmla="*/ 0 w 1888331"/>
                  <a:gd name="connsiteY0" fmla="*/ 0 h 228600"/>
                  <a:gd name="connsiteX1" fmla="*/ 1362075 w 1888331"/>
                  <a:gd name="connsiteY1" fmla="*/ 0 h 228600"/>
                  <a:gd name="connsiteX2" fmla="*/ 1888331 w 1888331"/>
                  <a:gd name="connsiteY2" fmla="*/ 228600 h 228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888331" h="228600">
                    <a:moveTo>
                      <a:pt x="0" y="0"/>
                    </a:moveTo>
                    <a:lnTo>
                      <a:pt x="1362075" y="0"/>
                    </a:lnTo>
                    <a:lnTo>
                      <a:pt x="1888331" y="228600"/>
                    </a:lnTo>
                  </a:path>
                </a:pathLst>
              </a:custGeom>
              <a:ln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024"/>
              </a:p>
            </p:txBody>
          </p:sp>
          <p:sp>
            <p:nvSpPr>
              <p:cNvPr id="353" name="Freeform 352"/>
              <p:cNvSpPr/>
              <p:nvPr/>
            </p:nvSpPr>
            <p:spPr>
              <a:xfrm>
                <a:off x="3834899" y="3620361"/>
                <a:ext cx="1888331" cy="228600"/>
              </a:xfrm>
              <a:custGeom>
                <a:avLst/>
                <a:gdLst>
                  <a:gd name="connsiteX0" fmla="*/ 0 w 1888331"/>
                  <a:gd name="connsiteY0" fmla="*/ 0 h 228600"/>
                  <a:gd name="connsiteX1" fmla="*/ 1362075 w 1888331"/>
                  <a:gd name="connsiteY1" fmla="*/ 0 h 228600"/>
                  <a:gd name="connsiteX2" fmla="*/ 1888331 w 1888331"/>
                  <a:gd name="connsiteY2" fmla="*/ 228600 h 228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888331" h="228600">
                    <a:moveTo>
                      <a:pt x="0" y="0"/>
                    </a:moveTo>
                    <a:lnTo>
                      <a:pt x="1362075" y="0"/>
                    </a:lnTo>
                    <a:lnTo>
                      <a:pt x="1888331" y="228600"/>
                    </a:lnTo>
                  </a:path>
                </a:pathLst>
              </a:custGeom>
              <a:ln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024"/>
              </a:p>
            </p:txBody>
          </p:sp>
          <p:sp>
            <p:nvSpPr>
              <p:cNvPr id="354" name="Freeform 353"/>
              <p:cNvSpPr/>
              <p:nvPr/>
            </p:nvSpPr>
            <p:spPr>
              <a:xfrm>
                <a:off x="3834633" y="3720468"/>
                <a:ext cx="1888331" cy="228600"/>
              </a:xfrm>
              <a:custGeom>
                <a:avLst/>
                <a:gdLst>
                  <a:gd name="connsiteX0" fmla="*/ 0 w 1888331"/>
                  <a:gd name="connsiteY0" fmla="*/ 0 h 228600"/>
                  <a:gd name="connsiteX1" fmla="*/ 1362075 w 1888331"/>
                  <a:gd name="connsiteY1" fmla="*/ 0 h 228600"/>
                  <a:gd name="connsiteX2" fmla="*/ 1888331 w 1888331"/>
                  <a:gd name="connsiteY2" fmla="*/ 228600 h 228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888331" h="228600">
                    <a:moveTo>
                      <a:pt x="0" y="0"/>
                    </a:moveTo>
                    <a:lnTo>
                      <a:pt x="1362075" y="0"/>
                    </a:lnTo>
                    <a:lnTo>
                      <a:pt x="1888331" y="228600"/>
                    </a:lnTo>
                  </a:path>
                </a:pathLst>
              </a:custGeom>
              <a:ln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024"/>
              </a:p>
            </p:txBody>
          </p:sp>
          <p:sp>
            <p:nvSpPr>
              <p:cNvPr id="355" name="Freeform 354"/>
              <p:cNvSpPr/>
              <p:nvPr/>
            </p:nvSpPr>
            <p:spPr>
              <a:xfrm>
                <a:off x="3818220" y="3810972"/>
                <a:ext cx="1888331" cy="228600"/>
              </a:xfrm>
              <a:custGeom>
                <a:avLst/>
                <a:gdLst>
                  <a:gd name="connsiteX0" fmla="*/ 0 w 1888331"/>
                  <a:gd name="connsiteY0" fmla="*/ 0 h 228600"/>
                  <a:gd name="connsiteX1" fmla="*/ 1362075 w 1888331"/>
                  <a:gd name="connsiteY1" fmla="*/ 0 h 228600"/>
                  <a:gd name="connsiteX2" fmla="*/ 1888331 w 1888331"/>
                  <a:gd name="connsiteY2" fmla="*/ 228600 h 228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888331" h="228600">
                    <a:moveTo>
                      <a:pt x="0" y="0"/>
                    </a:moveTo>
                    <a:lnTo>
                      <a:pt x="1362075" y="0"/>
                    </a:lnTo>
                    <a:lnTo>
                      <a:pt x="1888331" y="228600"/>
                    </a:lnTo>
                  </a:path>
                </a:pathLst>
              </a:custGeom>
              <a:ln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024"/>
              </a:p>
            </p:txBody>
          </p:sp>
          <p:sp>
            <p:nvSpPr>
              <p:cNvPr id="356" name="Freeform 355"/>
              <p:cNvSpPr/>
              <p:nvPr/>
            </p:nvSpPr>
            <p:spPr>
              <a:xfrm>
                <a:off x="3795599" y="3907025"/>
                <a:ext cx="1888331" cy="228600"/>
              </a:xfrm>
              <a:custGeom>
                <a:avLst/>
                <a:gdLst>
                  <a:gd name="connsiteX0" fmla="*/ 0 w 1888331"/>
                  <a:gd name="connsiteY0" fmla="*/ 0 h 228600"/>
                  <a:gd name="connsiteX1" fmla="*/ 1362075 w 1888331"/>
                  <a:gd name="connsiteY1" fmla="*/ 0 h 228600"/>
                  <a:gd name="connsiteX2" fmla="*/ 1888331 w 1888331"/>
                  <a:gd name="connsiteY2" fmla="*/ 228600 h 228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888331" h="228600">
                    <a:moveTo>
                      <a:pt x="0" y="0"/>
                    </a:moveTo>
                    <a:lnTo>
                      <a:pt x="1362075" y="0"/>
                    </a:lnTo>
                    <a:lnTo>
                      <a:pt x="1888331" y="228600"/>
                    </a:lnTo>
                  </a:path>
                </a:pathLst>
              </a:custGeom>
              <a:ln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024"/>
              </a:p>
            </p:txBody>
          </p:sp>
          <p:sp>
            <p:nvSpPr>
              <p:cNvPr id="357" name="Freeform 356"/>
              <p:cNvSpPr/>
              <p:nvPr/>
            </p:nvSpPr>
            <p:spPr>
              <a:xfrm>
                <a:off x="3772978" y="4001583"/>
                <a:ext cx="1888331" cy="228600"/>
              </a:xfrm>
              <a:custGeom>
                <a:avLst/>
                <a:gdLst>
                  <a:gd name="connsiteX0" fmla="*/ 0 w 1888331"/>
                  <a:gd name="connsiteY0" fmla="*/ 0 h 228600"/>
                  <a:gd name="connsiteX1" fmla="*/ 1362075 w 1888331"/>
                  <a:gd name="connsiteY1" fmla="*/ 0 h 228600"/>
                  <a:gd name="connsiteX2" fmla="*/ 1888331 w 1888331"/>
                  <a:gd name="connsiteY2" fmla="*/ 228600 h 228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888331" h="228600">
                    <a:moveTo>
                      <a:pt x="0" y="0"/>
                    </a:moveTo>
                    <a:lnTo>
                      <a:pt x="1362075" y="0"/>
                    </a:lnTo>
                    <a:lnTo>
                      <a:pt x="1888331" y="228600"/>
                    </a:lnTo>
                  </a:path>
                </a:pathLst>
              </a:custGeom>
              <a:ln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024"/>
              </a:p>
            </p:txBody>
          </p:sp>
          <p:sp>
            <p:nvSpPr>
              <p:cNvPr id="358" name="Freeform 357"/>
              <p:cNvSpPr/>
              <p:nvPr/>
            </p:nvSpPr>
            <p:spPr>
              <a:xfrm>
                <a:off x="3760537" y="4096039"/>
                <a:ext cx="1888331" cy="228600"/>
              </a:xfrm>
              <a:custGeom>
                <a:avLst/>
                <a:gdLst>
                  <a:gd name="connsiteX0" fmla="*/ 0 w 1888331"/>
                  <a:gd name="connsiteY0" fmla="*/ 0 h 228600"/>
                  <a:gd name="connsiteX1" fmla="*/ 1362075 w 1888331"/>
                  <a:gd name="connsiteY1" fmla="*/ 0 h 228600"/>
                  <a:gd name="connsiteX2" fmla="*/ 1888331 w 1888331"/>
                  <a:gd name="connsiteY2" fmla="*/ 228600 h 228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888331" h="228600">
                    <a:moveTo>
                      <a:pt x="0" y="0"/>
                    </a:moveTo>
                    <a:lnTo>
                      <a:pt x="1362075" y="0"/>
                    </a:lnTo>
                    <a:lnTo>
                      <a:pt x="1888331" y="228600"/>
                    </a:lnTo>
                  </a:path>
                </a:pathLst>
              </a:custGeom>
              <a:ln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024"/>
              </a:p>
            </p:txBody>
          </p:sp>
          <p:sp>
            <p:nvSpPr>
              <p:cNvPr id="359" name="Freeform 358"/>
              <p:cNvSpPr/>
              <p:nvPr/>
            </p:nvSpPr>
            <p:spPr>
              <a:xfrm>
                <a:off x="3737916" y="4191594"/>
                <a:ext cx="1888331" cy="228600"/>
              </a:xfrm>
              <a:custGeom>
                <a:avLst/>
                <a:gdLst>
                  <a:gd name="connsiteX0" fmla="*/ 0 w 1888331"/>
                  <a:gd name="connsiteY0" fmla="*/ 0 h 228600"/>
                  <a:gd name="connsiteX1" fmla="*/ 1362075 w 1888331"/>
                  <a:gd name="connsiteY1" fmla="*/ 0 h 228600"/>
                  <a:gd name="connsiteX2" fmla="*/ 1888331 w 1888331"/>
                  <a:gd name="connsiteY2" fmla="*/ 228600 h 228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888331" h="228600">
                    <a:moveTo>
                      <a:pt x="0" y="0"/>
                    </a:moveTo>
                    <a:lnTo>
                      <a:pt x="1362075" y="0"/>
                    </a:lnTo>
                    <a:lnTo>
                      <a:pt x="1888331" y="228600"/>
                    </a:lnTo>
                  </a:path>
                </a:pathLst>
              </a:custGeom>
              <a:ln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024"/>
              </a:p>
            </p:txBody>
          </p:sp>
        </p:grpSp>
        <p:grpSp>
          <p:nvGrpSpPr>
            <p:cNvPr id="286" name="Group 285"/>
            <p:cNvGrpSpPr/>
            <p:nvPr/>
          </p:nvGrpSpPr>
          <p:grpSpPr>
            <a:xfrm flipV="1">
              <a:off x="2114453" y="3305248"/>
              <a:ext cx="985125" cy="429028"/>
              <a:chOff x="3737916" y="3539557"/>
              <a:chExt cx="2022096" cy="880637"/>
            </a:xfrm>
          </p:grpSpPr>
          <p:sp>
            <p:nvSpPr>
              <p:cNvPr id="344" name="Freeform 343"/>
              <p:cNvSpPr/>
              <p:nvPr/>
            </p:nvSpPr>
            <p:spPr>
              <a:xfrm>
                <a:off x="3871681" y="3539557"/>
                <a:ext cx="1888331" cy="228600"/>
              </a:xfrm>
              <a:custGeom>
                <a:avLst/>
                <a:gdLst>
                  <a:gd name="connsiteX0" fmla="*/ 0 w 1888331"/>
                  <a:gd name="connsiteY0" fmla="*/ 0 h 228600"/>
                  <a:gd name="connsiteX1" fmla="*/ 1362075 w 1888331"/>
                  <a:gd name="connsiteY1" fmla="*/ 0 h 228600"/>
                  <a:gd name="connsiteX2" fmla="*/ 1888331 w 1888331"/>
                  <a:gd name="connsiteY2" fmla="*/ 228600 h 228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888331" h="228600">
                    <a:moveTo>
                      <a:pt x="0" y="0"/>
                    </a:moveTo>
                    <a:lnTo>
                      <a:pt x="1362075" y="0"/>
                    </a:lnTo>
                    <a:lnTo>
                      <a:pt x="1888331" y="228600"/>
                    </a:lnTo>
                  </a:path>
                </a:pathLst>
              </a:custGeom>
              <a:ln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024"/>
              </a:p>
            </p:txBody>
          </p:sp>
          <p:sp>
            <p:nvSpPr>
              <p:cNvPr id="345" name="Freeform 344"/>
              <p:cNvSpPr/>
              <p:nvPr/>
            </p:nvSpPr>
            <p:spPr>
              <a:xfrm>
                <a:off x="3834899" y="3620361"/>
                <a:ext cx="1888331" cy="228600"/>
              </a:xfrm>
              <a:custGeom>
                <a:avLst/>
                <a:gdLst>
                  <a:gd name="connsiteX0" fmla="*/ 0 w 1888331"/>
                  <a:gd name="connsiteY0" fmla="*/ 0 h 228600"/>
                  <a:gd name="connsiteX1" fmla="*/ 1362075 w 1888331"/>
                  <a:gd name="connsiteY1" fmla="*/ 0 h 228600"/>
                  <a:gd name="connsiteX2" fmla="*/ 1888331 w 1888331"/>
                  <a:gd name="connsiteY2" fmla="*/ 228600 h 228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888331" h="228600">
                    <a:moveTo>
                      <a:pt x="0" y="0"/>
                    </a:moveTo>
                    <a:lnTo>
                      <a:pt x="1362075" y="0"/>
                    </a:lnTo>
                    <a:lnTo>
                      <a:pt x="1888331" y="228600"/>
                    </a:lnTo>
                  </a:path>
                </a:pathLst>
              </a:custGeom>
              <a:ln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024"/>
              </a:p>
            </p:txBody>
          </p:sp>
          <p:sp>
            <p:nvSpPr>
              <p:cNvPr id="346" name="Freeform 345"/>
              <p:cNvSpPr/>
              <p:nvPr/>
            </p:nvSpPr>
            <p:spPr>
              <a:xfrm>
                <a:off x="3834633" y="3720468"/>
                <a:ext cx="1888331" cy="228600"/>
              </a:xfrm>
              <a:custGeom>
                <a:avLst/>
                <a:gdLst>
                  <a:gd name="connsiteX0" fmla="*/ 0 w 1888331"/>
                  <a:gd name="connsiteY0" fmla="*/ 0 h 228600"/>
                  <a:gd name="connsiteX1" fmla="*/ 1362075 w 1888331"/>
                  <a:gd name="connsiteY1" fmla="*/ 0 h 228600"/>
                  <a:gd name="connsiteX2" fmla="*/ 1888331 w 1888331"/>
                  <a:gd name="connsiteY2" fmla="*/ 228600 h 228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888331" h="228600">
                    <a:moveTo>
                      <a:pt x="0" y="0"/>
                    </a:moveTo>
                    <a:lnTo>
                      <a:pt x="1362075" y="0"/>
                    </a:lnTo>
                    <a:lnTo>
                      <a:pt x="1888331" y="228600"/>
                    </a:lnTo>
                  </a:path>
                </a:pathLst>
              </a:custGeom>
              <a:ln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024"/>
              </a:p>
            </p:txBody>
          </p:sp>
          <p:sp>
            <p:nvSpPr>
              <p:cNvPr id="347" name="Freeform 346"/>
              <p:cNvSpPr/>
              <p:nvPr/>
            </p:nvSpPr>
            <p:spPr>
              <a:xfrm>
                <a:off x="3818220" y="3810972"/>
                <a:ext cx="1888331" cy="228600"/>
              </a:xfrm>
              <a:custGeom>
                <a:avLst/>
                <a:gdLst>
                  <a:gd name="connsiteX0" fmla="*/ 0 w 1888331"/>
                  <a:gd name="connsiteY0" fmla="*/ 0 h 228600"/>
                  <a:gd name="connsiteX1" fmla="*/ 1362075 w 1888331"/>
                  <a:gd name="connsiteY1" fmla="*/ 0 h 228600"/>
                  <a:gd name="connsiteX2" fmla="*/ 1888331 w 1888331"/>
                  <a:gd name="connsiteY2" fmla="*/ 228600 h 228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888331" h="228600">
                    <a:moveTo>
                      <a:pt x="0" y="0"/>
                    </a:moveTo>
                    <a:lnTo>
                      <a:pt x="1362075" y="0"/>
                    </a:lnTo>
                    <a:lnTo>
                      <a:pt x="1888331" y="228600"/>
                    </a:lnTo>
                  </a:path>
                </a:pathLst>
              </a:custGeom>
              <a:ln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024"/>
              </a:p>
            </p:txBody>
          </p:sp>
          <p:sp>
            <p:nvSpPr>
              <p:cNvPr id="348" name="Freeform 347"/>
              <p:cNvSpPr/>
              <p:nvPr/>
            </p:nvSpPr>
            <p:spPr>
              <a:xfrm>
                <a:off x="3795599" y="3907025"/>
                <a:ext cx="1888331" cy="228600"/>
              </a:xfrm>
              <a:custGeom>
                <a:avLst/>
                <a:gdLst>
                  <a:gd name="connsiteX0" fmla="*/ 0 w 1888331"/>
                  <a:gd name="connsiteY0" fmla="*/ 0 h 228600"/>
                  <a:gd name="connsiteX1" fmla="*/ 1362075 w 1888331"/>
                  <a:gd name="connsiteY1" fmla="*/ 0 h 228600"/>
                  <a:gd name="connsiteX2" fmla="*/ 1888331 w 1888331"/>
                  <a:gd name="connsiteY2" fmla="*/ 228600 h 228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888331" h="228600">
                    <a:moveTo>
                      <a:pt x="0" y="0"/>
                    </a:moveTo>
                    <a:lnTo>
                      <a:pt x="1362075" y="0"/>
                    </a:lnTo>
                    <a:lnTo>
                      <a:pt x="1888331" y="228600"/>
                    </a:lnTo>
                  </a:path>
                </a:pathLst>
              </a:custGeom>
              <a:ln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024"/>
              </a:p>
            </p:txBody>
          </p:sp>
          <p:sp>
            <p:nvSpPr>
              <p:cNvPr id="349" name="Freeform 348"/>
              <p:cNvSpPr/>
              <p:nvPr/>
            </p:nvSpPr>
            <p:spPr>
              <a:xfrm>
                <a:off x="3772978" y="4001583"/>
                <a:ext cx="1888331" cy="228600"/>
              </a:xfrm>
              <a:custGeom>
                <a:avLst/>
                <a:gdLst>
                  <a:gd name="connsiteX0" fmla="*/ 0 w 1888331"/>
                  <a:gd name="connsiteY0" fmla="*/ 0 h 228600"/>
                  <a:gd name="connsiteX1" fmla="*/ 1362075 w 1888331"/>
                  <a:gd name="connsiteY1" fmla="*/ 0 h 228600"/>
                  <a:gd name="connsiteX2" fmla="*/ 1888331 w 1888331"/>
                  <a:gd name="connsiteY2" fmla="*/ 228600 h 228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888331" h="228600">
                    <a:moveTo>
                      <a:pt x="0" y="0"/>
                    </a:moveTo>
                    <a:lnTo>
                      <a:pt x="1362075" y="0"/>
                    </a:lnTo>
                    <a:lnTo>
                      <a:pt x="1888331" y="228600"/>
                    </a:lnTo>
                  </a:path>
                </a:pathLst>
              </a:custGeom>
              <a:ln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024"/>
              </a:p>
            </p:txBody>
          </p:sp>
          <p:sp>
            <p:nvSpPr>
              <p:cNvPr id="350" name="Freeform 349"/>
              <p:cNvSpPr/>
              <p:nvPr/>
            </p:nvSpPr>
            <p:spPr>
              <a:xfrm>
                <a:off x="3760537" y="4096039"/>
                <a:ext cx="1888331" cy="228600"/>
              </a:xfrm>
              <a:custGeom>
                <a:avLst/>
                <a:gdLst>
                  <a:gd name="connsiteX0" fmla="*/ 0 w 1888331"/>
                  <a:gd name="connsiteY0" fmla="*/ 0 h 228600"/>
                  <a:gd name="connsiteX1" fmla="*/ 1362075 w 1888331"/>
                  <a:gd name="connsiteY1" fmla="*/ 0 h 228600"/>
                  <a:gd name="connsiteX2" fmla="*/ 1888331 w 1888331"/>
                  <a:gd name="connsiteY2" fmla="*/ 228600 h 228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888331" h="228600">
                    <a:moveTo>
                      <a:pt x="0" y="0"/>
                    </a:moveTo>
                    <a:lnTo>
                      <a:pt x="1362075" y="0"/>
                    </a:lnTo>
                    <a:lnTo>
                      <a:pt x="1888331" y="228600"/>
                    </a:lnTo>
                  </a:path>
                </a:pathLst>
              </a:custGeom>
              <a:ln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024"/>
              </a:p>
            </p:txBody>
          </p:sp>
          <p:sp>
            <p:nvSpPr>
              <p:cNvPr id="351" name="Freeform 350"/>
              <p:cNvSpPr/>
              <p:nvPr/>
            </p:nvSpPr>
            <p:spPr>
              <a:xfrm>
                <a:off x="3737916" y="4191594"/>
                <a:ext cx="1888331" cy="228600"/>
              </a:xfrm>
              <a:custGeom>
                <a:avLst/>
                <a:gdLst>
                  <a:gd name="connsiteX0" fmla="*/ 0 w 1888331"/>
                  <a:gd name="connsiteY0" fmla="*/ 0 h 228600"/>
                  <a:gd name="connsiteX1" fmla="*/ 1362075 w 1888331"/>
                  <a:gd name="connsiteY1" fmla="*/ 0 h 228600"/>
                  <a:gd name="connsiteX2" fmla="*/ 1888331 w 1888331"/>
                  <a:gd name="connsiteY2" fmla="*/ 228600 h 228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888331" h="228600">
                    <a:moveTo>
                      <a:pt x="0" y="0"/>
                    </a:moveTo>
                    <a:lnTo>
                      <a:pt x="1362075" y="0"/>
                    </a:lnTo>
                    <a:lnTo>
                      <a:pt x="1888331" y="228600"/>
                    </a:lnTo>
                  </a:path>
                </a:pathLst>
              </a:custGeom>
              <a:ln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024"/>
              </a:p>
            </p:txBody>
          </p:sp>
        </p:grpSp>
        <p:grpSp>
          <p:nvGrpSpPr>
            <p:cNvPr id="287" name="Group 286"/>
            <p:cNvGrpSpPr/>
            <p:nvPr/>
          </p:nvGrpSpPr>
          <p:grpSpPr>
            <a:xfrm flipH="1">
              <a:off x="3361946" y="2669703"/>
              <a:ext cx="985125" cy="429028"/>
              <a:chOff x="3737916" y="3539557"/>
              <a:chExt cx="2022096" cy="880637"/>
            </a:xfrm>
          </p:grpSpPr>
          <p:sp>
            <p:nvSpPr>
              <p:cNvPr id="336" name="Freeform 335"/>
              <p:cNvSpPr/>
              <p:nvPr/>
            </p:nvSpPr>
            <p:spPr>
              <a:xfrm>
                <a:off x="3871681" y="3539557"/>
                <a:ext cx="1888331" cy="228600"/>
              </a:xfrm>
              <a:custGeom>
                <a:avLst/>
                <a:gdLst>
                  <a:gd name="connsiteX0" fmla="*/ 0 w 1888331"/>
                  <a:gd name="connsiteY0" fmla="*/ 0 h 228600"/>
                  <a:gd name="connsiteX1" fmla="*/ 1362075 w 1888331"/>
                  <a:gd name="connsiteY1" fmla="*/ 0 h 228600"/>
                  <a:gd name="connsiteX2" fmla="*/ 1888331 w 1888331"/>
                  <a:gd name="connsiteY2" fmla="*/ 228600 h 228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888331" h="228600">
                    <a:moveTo>
                      <a:pt x="0" y="0"/>
                    </a:moveTo>
                    <a:lnTo>
                      <a:pt x="1362075" y="0"/>
                    </a:lnTo>
                    <a:lnTo>
                      <a:pt x="1888331" y="228600"/>
                    </a:lnTo>
                  </a:path>
                </a:pathLst>
              </a:custGeom>
              <a:ln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024"/>
              </a:p>
            </p:txBody>
          </p:sp>
          <p:sp>
            <p:nvSpPr>
              <p:cNvPr id="337" name="Freeform 336"/>
              <p:cNvSpPr/>
              <p:nvPr/>
            </p:nvSpPr>
            <p:spPr>
              <a:xfrm>
                <a:off x="3834899" y="3620361"/>
                <a:ext cx="1888331" cy="228600"/>
              </a:xfrm>
              <a:custGeom>
                <a:avLst/>
                <a:gdLst>
                  <a:gd name="connsiteX0" fmla="*/ 0 w 1888331"/>
                  <a:gd name="connsiteY0" fmla="*/ 0 h 228600"/>
                  <a:gd name="connsiteX1" fmla="*/ 1362075 w 1888331"/>
                  <a:gd name="connsiteY1" fmla="*/ 0 h 228600"/>
                  <a:gd name="connsiteX2" fmla="*/ 1888331 w 1888331"/>
                  <a:gd name="connsiteY2" fmla="*/ 228600 h 228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888331" h="228600">
                    <a:moveTo>
                      <a:pt x="0" y="0"/>
                    </a:moveTo>
                    <a:lnTo>
                      <a:pt x="1362075" y="0"/>
                    </a:lnTo>
                    <a:lnTo>
                      <a:pt x="1888331" y="228600"/>
                    </a:lnTo>
                  </a:path>
                </a:pathLst>
              </a:custGeom>
              <a:ln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024"/>
              </a:p>
            </p:txBody>
          </p:sp>
          <p:sp>
            <p:nvSpPr>
              <p:cNvPr id="338" name="Freeform 337"/>
              <p:cNvSpPr/>
              <p:nvPr/>
            </p:nvSpPr>
            <p:spPr>
              <a:xfrm>
                <a:off x="3834633" y="3720468"/>
                <a:ext cx="1888331" cy="228600"/>
              </a:xfrm>
              <a:custGeom>
                <a:avLst/>
                <a:gdLst>
                  <a:gd name="connsiteX0" fmla="*/ 0 w 1888331"/>
                  <a:gd name="connsiteY0" fmla="*/ 0 h 228600"/>
                  <a:gd name="connsiteX1" fmla="*/ 1362075 w 1888331"/>
                  <a:gd name="connsiteY1" fmla="*/ 0 h 228600"/>
                  <a:gd name="connsiteX2" fmla="*/ 1888331 w 1888331"/>
                  <a:gd name="connsiteY2" fmla="*/ 228600 h 228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888331" h="228600">
                    <a:moveTo>
                      <a:pt x="0" y="0"/>
                    </a:moveTo>
                    <a:lnTo>
                      <a:pt x="1362075" y="0"/>
                    </a:lnTo>
                    <a:lnTo>
                      <a:pt x="1888331" y="228600"/>
                    </a:lnTo>
                  </a:path>
                </a:pathLst>
              </a:custGeom>
              <a:ln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024"/>
              </a:p>
            </p:txBody>
          </p:sp>
          <p:sp>
            <p:nvSpPr>
              <p:cNvPr id="339" name="Freeform 338"/>
              <p:cNvSpPr/>
              <p:nvPr/>
            </p:nvSpPr>
            <p:spPr>
              <a:xfrm>
                <a:off x="3818220" y="3810972"/>
                <a:ext cx="1888331" cy="228600"/>
              </a:xfrm>
              <a:custGeom>
                <a:avLst/>
                <a:gdLst>
                  <a:gd name="connsiteX0" fmla="*/ 0 w 1888331"/>
                  <a:gd name="connsiteY0" fmla="*/ 0 h 228600"/>
                  <a:gd name="connsiteX1" fmla="*/ 1362075 w 1888331"/>
                  <a:gd name="connsiteY1" fmla="*/ 0 h 228600"/>
                  <a:gd name="connsiteX2" fmla="*/ 1888331 w 1888331"/>
                  <a:gd name="connsiteY2" fmla="*/ 228600 h 228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888331" h="228600">
                    <a:moveTo>
                      <a:pt x="0" y="0"/>
                    </a:moveTo>
                    <a:lnTo>
                      <a:pt x="1362075" y="0"/>
                    </a:lnTo>
                    <a:lnTo>
                      <a:pt x="1888331" y="228600"/>
                    </a:lnTo>
                  </a:path>
                </a:pathLst>
              </a:custGeom>
              <a:ln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024"/>
              </a:p>
            </p:txBody>
          </p:sp>
          <p:sp>
            <p:nvSpPr>
              <p:cNvPr id="340" name="Freeform 339"/>
              <p:cNvSpPr/>
              <p:nvPr/>
            </p:nvSpPr>
            <p:spPr>
              <a:xfrm>
                <a:off x="3795599" y="3907025"/>
                <a:ext cx="1888331" cy="228600"/>
              </a:xfrm>
              <a:custGeom>
                <a:avLst/>
                <a:gdLst>
                  <a:gd name="connsiteX0" fmla="*/ 0 w 1888331"/>
                  <a:gd name="connsiteY0" fmla="*/ 0 h 228600"/>
                  <a:gd name="connsiteX1" fmla="*/ 1362075 w 1888331"/>
                  <a:gd name="connsiteY1" fmla="*/ 0 h 228600"/>
                  <a:gd name="connsiteX2" fmla="*/ 1888331 w 1888331"/>
                  <a:gd name="connsiteY2" fmla="*/ 228600 h 228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888331" h="228600">
                    <a:moveTo>
                      <a:pt x="0" y="0"/>
                    </a:moveTo>
                    <a:lnTo>
                      <a:pt x="1362075" y="0"/>
                    </a:lnTo>
                    <a:lnTo>
                      <a:pt x="1888331" y="228600"/>
                    </a:lnTo>
                  </a:path>
                </a:pathLst>
              </a:custGeom>
              <a:ln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024"/>
              </a:p>
            </p:txBody>
          </p:sp>
          <p:sp>
            <p:nvSpPr>
              <p:cNvPr id="341" name="Freeform 340"/>
              <p:cNvSpPr/>
              <p:nvPr/>
            </p:nvSpPr>
            <p:spPr>
              <a:xfrm>
                <a:off x="3772978" y="4001583"/>
                <a:ext cx="1888331" cy="228600"/>
              </a:xfrm>
              <a:custGeom>
                <a:avLst/>
                <a:gdLst>
                  <a:gd name="connsiteX0" fmla="*/ 0 w 1888331"/>
                  <a:gd name="connsiteY0" fmla="*/ 0 h 228600"/>
                  <a:gd name="connsiteX1" fmla="*/ 1362075 w 1888331"/>
                  <a:gd name="connsiteY1" fmla="*/ 0 h 228600"/>
                  <a:gd name="connsiteX2" fmla="*/ 1888331 w 1888331"/>
                  <a:gd name="connsiteY2" fmla="*/ 228600 h 228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888331" h="228600">
                    <a:moveTo>
                      <a:pt x="0" y="0"/>
                    </a:moveTo>
                    <a:lnTo>
                      <a:pt x="1362075" y="0"/>
                    </a:lnTo>
                    <a:lnTo>
                      <a:pt x="1888331" y="228600"/>
                    </a:lnTo>
                  </a:path>
                </a:pathLst>
              </a:custGeom>
              <a:ln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024"/>
              </a:p>
            </p:txBody>
          </p:sp>
          <p:sp>
            <p:nvSpPr>
              <p:cNvPr id="342" name="Freeform 341"/>
              <p:cNvSpPr/>
              <p:nvPr/>
            </p:nvSpPr>
            <p:spPr>
              <a:xfrm>
                <a:off x="3760537" y="4096039"/>
                <a:ext cx="1888331" cy="228600"/>
              </a:xfrm>
              <a:custGeom>
                <a:avLst/>
                <a:gdLst>
                  <a:gd name="connsiteX0" fmla="*/ 0 w 1888331"/>
                  <a:gd name="connsiteY0" fmla="*/ 0 h 228600"/>
                  <a:gd name="connsiteX1" fmla="*/ 1362075 w 1888331"/>
                  <a:gd name="connsiteY1" fmla="*/ 0 h 228600"/>
                  <a:gd name="connsiteX2" fmla="*/ 1888331 w 1888331"/>
                  <a:gd name="connsiteY2" fmla="*/ 228600 h 228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888331" h="228600">
                    <a:moveTo>
                      <a:pt x="0" y="0"/>
                    </a:moveTo>
                    <a:lnTo>
                      <a:pt x="1362075" y="0"/>
                    </a:lnTo>
                    <a:lnTo>
                      <a:pt x="1888331" y="228600"/>
                    </a:lnTo>
                  </a:path>
                </a:pathLst>
              </a:custGeom>
              <a:ln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024"/>
              </a:p>
            </p:txBody>
          </p:sp>
          <p:sp>
            <p:nvSpPr>
              <p:cNvPr id="343" name="Freeform 342"/>
              <p:cNvSpPr/>
              <p:nvPr/>
            </p:nvSpPr>
            <p:spPr>
              <a:xfrm>
                <a:off x="3737916" y="4191594"/>
                <a:ext cx="1888331" cy="228600"/>
              </a:xfrm>
              <a:custGeom>
                <a:avLst/>
                <a:gdLst>
                  <a:gd name="connsiteX0" fmla="*/ 0 w 1888331"/>
                  <a:gd name="connsiteY0" fmla="*/ 0 h 228600"/>
                  <a:gd name="connsiteX1" fmla="*/ 1362075 w 1888331"/>
                  <a:gd name="connsiteY1" fmla="*/ 0 h 228600"/>
                  <a:gd name="connsiteX2" fmla="*/ 1888331 w 1888331"/>
                  <a:gd name="connsiteY2" fmla="*/ 228600 h 228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888331" h="228600">
                    <a:moveTo>
                      <a:pt x="0" y="0"/>
                    </a:moveTo>
                    <a:lnTo>
                      <a:pt x="1362075" y="0"/>
                    </a:lnTo>
                    <a:lnTo>
                      <a:pt x="1888331" y="228600"/>
                    </a:lnTo>
                  </a:path>
                </a:pathLst>
              </a:custGeom>
              <a:ln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024"/>
              </a:p>
            </p:txBody>
          </p:sp>
        </p:grpSp>
        <p:grpSp>
          <p:nvGrpSpPr>
            <p:cNvPr id="288" name="Group 287"/>
            <p:cNvGrpSpPr/>
            <p:nvPr/>
          </p:nvGrpSpPr>
          <p:grpSpPr>
            <a:xfrm flipH="1" flipV="1">
              <a:off x="3361946" y="3304083"/>
              <a:ext cx="985125" cy="429028"/>
              <a:chOff x="3737916" y="3539557"/>
              <a:chExt cx="2022096" cy="880637"/>
            </a:xfrm>
          </p:grpSpPr>
          <p:sp>
            <p:nvSpPr>
              <p:cNvPr id="328" name="Freeform 327"/>
              <p:cNvSpPr/>
              <p:nvPr/>
            </p:nvSpPr>
            <p:spPr>
              <a:xfrm>
                <a:off x="3871681" y="3539557"/>
                <a:ext cx="1888331" cy="228600"/>
              </a:xfrm>
              <a:custGeom>
                <a:avLst/>
                <a:gdLst>
                  <a:gd name="connsiteX0" fmla="*/ 0 w 1888331"/>
                  <a:gd name="connsiteY0" fmla="*/ 0 h 228600"/>
                  <a:gd name="connsiteX1" fmla="*/ 1362075 w 1888331"/>
                  <a:gd name="connsiteY1" fmla="*/ 0 h 228600"/>
                  <a:gd name="connsiteX2" fmla="*/ 1888331 w 1888331"/>
                  <a:gd name="connsiteY2" fmla="*/ 228600 h 228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888331" h="228600">
                    <a:moveTo>
                      <a:pt x="0" y="0"/>
                    </a:moveTo>
                    <a:lnTo>
                      <a:pt x="1362075" y="0"/>
                    </a:lnTo>
                    <a:lnTo>
                      <a:pt x="1888331" y="228600"/>
                    </a:lnTo>
                  </a:path>
                </a:pathLst>
              </a:custGeom>
              <a:ln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024"/>
              </a:p>
            </p:txBody>
          </p:sp>
          <p:sp>
            <p:nvSpPr>
              <p:cNvPr id="329" name="Freeform 328"/>
              <p:cNvSpPr/>
              <p:nvPr/>
            </p:nvSpPr>
            <p:spPr>
              <a:xfrm>
                <a:off x="3834899" y="3620361"/>
                <a:ext cx="1888331" cy="228600"/>
              </a:xfrm>
              <a:custGeom>
                <a:avLst/>
                <a:gdLst>
                  <a:gd name="connsiteX0" fmla="*/ 0 w 1888331"/>
                  <a:gd name="connsiteY0" fmla="*/ 0 h 228600"/>
                  <a:gd name="connsiteX1" fmla="*/ 1362075 w 1888331"/>
                  <a:gd name="connsiteY1" fmla="*/ 0 h 228600"/>
                  <a:gd name="connsiteX2" fmla="*/ 1888331 w 1888331"/>
                  <a:gd name="connsiteY2" fmla="*/ 228600 h 228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888331" h="228600">
                    <a:moveTo>
                      <a:pt x="0" y="0"/>
                    </a:moveTo>
                    <a:lnTo>
                      <a:pt x="1362075" y="0"/>
                    </a:lnTo>
                    <a:lnTo>
                      <a:pt x="1888331" y="228600"/>
                    </a:lnTo>
                  </a:path>
                </a:pathLst>
              </a:custGeom>
              <a:ln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024"/>
              </a:p>
            </p:txBody>
          </p:sp>
          <p:sp>
            <p:nvSpPr>
              <p:cNvPr id="330" name="Freeform 329"/>
              <p:cNvSpPr/>
              <p:nvPr/>
            </p:nvSpPr>
            <p:spPr>
              <a:xfrm>
                <a:off x="3834633" y="3720468"/>
                <a:ext cx="1888331" cy="228600"/>
              </a:xfrm>
              <a:custGeom>
                <a:avLst/>
                <a:gdLst>
                  <a:gd name="connsiteX0" fmla="*/ 0 w 1888331"/>
                  <a:gd name="connsiteY0" fmla="*/ 0 h 228600"/>
                  <a:gd name="connsiteX1" fmla="*/ 1362075 w 1888331"/>
                  <a:gd name="connsiteY1" fmla="*/ 0 h 228600"/>
                  <a:gd name="connsiteX2" fmla="*/ 1888331 w 1888331"/>
                  <a:gd name="connsiteY2" fmla="*/ 228600 h 228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888331" h="228600">
                    <a:moveTo>
                      <a:pt x="0" y="0"/>
                    </a:moveTo>
                    <a:lnTo>
                      <a:pt x="1362075" y="0"/>
                    </a:lnTo>
                    <a:lnTo>
                      <a:pt x="1888331" y="228600"/>
                    </a:lnTo>
                  </a:path>
                </a:pathLst>
              </a:custGeom>
              <a:ln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024"/>
              </a:p>
            </p:txBody>
          </p:sp>
          <p:sp>
            <p:nvSpPr>
              <p:cNvPr id="331" name="Freeform 330"/>
              <p:cNvSpPr/>
              <p:nvPr/>
            </p:nvSpPr>
            <p:spPr>
              <a:xfrm>
                <a:off x="3818220" y="3810972"/>
                <a:ext cx="1888331" cy="228600"/>
              </a:xfrm>
              <a:custGeom>
                <a:avLst/>
                <a:gdLst>
                  <a:gd name="connsiteX0" fmla="*/ 0 w 1888331"/>
                  <a:gd name="connsiteY0" fmla="*/ 0 h 228600"/>
                  <a:gd name="connsiteX1" fmla="*/ 1362075 w 1888331"/>
                  <a:gd name="connsiteY1" fmla="*/ 0 h 228600"/>
                  <a:gd name="connsiteX2" fmla="*/ 1888331 w 1888331"/>
                  <a:gd name="connsiteY2" fmla="*/ 228600 h 228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888331" h="228600">
                    <a:moveTo>
                      <a:pt x="0" y="0"/>
                    </a:moveTo>
                    <a:lnTo>
                      <a:pt x="1362075" y="0"/>
                    </a:lnTo>
                    <a:lnTo>
                      <a:pt x="1888331" y="228600"/>
                    </a:lnTo>
                  </a:path>
                </a:pathLst>
              </a:custGeom>
              <a:ln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024"/>
              </a:p>
            </p:txBody>
          </p:sp>
          <p:sp>
            <p:nvSpPr>
              <p:cNvPr id="332" name="Freeform 331"/>
              <p:cNvSpPr/>
              <p:nvPr/>
            </p:nvSpPr>
            <p:spPr>
              <a:xfrm>
                <a:off x="3795599" y="3907025"/>
                <a:ext cx="1888331" cy="228600"/>
              </a:xfrm>
              <a:custGeom>
                <a:avLst/>
                <a:gdLst>
                  <a:gd name="connsiteX0" fmla="*/ 0 w 1888331"/>
                  <a:gd name="connsiteY0" fmla="*/ 0 h 228600"/>
                  <a:gd name="connsiteX1" fmla="*/ 1362075 w 1888331"/>
                  <a:gd name="connsiteY1" fmla="*/ 0 h 228600"/>
                  <a:gd name="connsiteX2" fmla="*/ 1888331 w 1888331"/>
                  <a:gd name="connsiteY2" fmla="*/ 228600 h 228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888331" h="228600">
                    <a:moveTo>
                      <a:pt x="0" y="0"/>
                    </a:moveTo>
                    <a:lnTo>
                      <a:pt x="1362075" y="0"/>
                    </a:lnTo>
                    <a:lnTo>
                      <a:pt x="1888331" y="228600"/>
                    </a:lnTo>
                  </a:path>
                </a:pathLst>
              </a:custGeom>
              <a:ln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024"/>
              </a:p>
            </p:txBody>
          </p:sp>
          <p:sp>
            <p:nvSpPr>
              <p:cNvPr id="333" name="Freeform 332"/>
              <p:cNvSpPr/>
              <p:nvPr/>
            </p:nvSpPr>
            <p:spPr>
              <a:xfrm>
                <a:off x="3772978" y="4001583"/>
                <a:ext cx="1888331" cy="228600"/>
              </a:xfrm>
              <a:custGeom>
                <a:avLst/>
                <a:gdLst>
                  <a:gd name="connsiteX0" fmla="*/ 0 w 1888331"/>
                  <a:gd name="connsiteY0" fmla="*/ 0 h 228600"/>
                  <a:gd name="connsiteX1" fmla="*/ 1362075 w 1888331"/>
                  <a:gd name="connsiteY1" fmla="*/ 0 h 228600"/>
                  <a:gd name="connsiteX2" fmla="*/ 1888331 w 1888331"/>
                  <a:gd name="connsiteY2" fmla="*/ 228600 h 228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888331" h="228600">
                    <a:moveTo>
                      <a:pt x="0" y="0"/>
                    </a:moveTo>
                    <a:lnTo>
                      <a:pt x="1362075" y="0"/>
                    </a:lnTo>
                    <a:lnTo>
                      <a:pt x="1888331" y="228600"/>
                    </a:lnTo>
                  </a:path>
                </a:pathLst>
              </a:custGeom>
              <a:ln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024"/>
              </a:p>
            </p:txBody>
          </p:sp>
          <p:sp>
            <p:nvSpPr>
              <p:cNvPr id="334" name="Freeform 333"/>
              <p:cNvSpPr/>
              <p:nvPr/>
            </p:nvSpPr>
            <p:spPr>
              <a:xfrm>
                <a:off x="3760537" y="4096039"/>
                <a:ext cx="1888331" cy="228600"/>
              </a:xfrm>
              <a:custGeom>
                <a:avLst/>
                <a:gdLst>
                  <a:gd name="connsiteX0" fmla="*/ 0 w 1888331"/>
                  <a:gd name="connsiteY0" fmla="*/ 0 h 228600"/>
                  <a:gd name="connsiteX1" fmla="*/ 1362075 w 1888331"/>
                  <a:gd name="connsiteY1" fmla="*/ 0 h 228600"/>
                  <a:gd name="connsiteX2" fmla="*/ 1888331 w 1888331"/>
                  <a:gd name="connsiteY2" fmla="*/ 228600 h 228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888331" h="228600">
                    <a:moveTo>
                      <a:pt x="0" y="0"/>
                    </a:moveTo>
                    <a:lnTo>
                      <a:pt x="1362075" y="0"/>
                    </a:lnTo>
                    <a:lnTo>
                      <a:pt x="1888331" y="228600"/>
                    </a:lnTo>
                  </a:path>
                </a:pathLst>
              </a:custGeom>
              <a:ln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024"/>
              </a:p>
            </p:txBody>
          </p:sp>
          <p:sp>
            <p:nvSpPr>
              <p:cNvPr id="335" name="Freeform 334"/>
              <p:cNvSpPr/>
              <p:nvPr/>
            </p:nvSpPr>
            <p:spPr>
              <a:xfrm>
                <a:off x="3737916" y="4191594"/>
                <a:ext cx="1888331" cy="228600"/>
              </a:xfrm>
              <a:custGeom>
                <a:avLst/>
                <a:gdLst>
                  <a:gd name="connsiteX0" fmla="*/ 0 w 1888331"/>
                  <a:gd name="connsiteY0" fmla="*/ 0 h 228600"/>
                  <a:gd name="connsiteX1" fmla="*/ 1362075 w 1888331"/>
                  <a:gd name="connsiteY1" fmla="*/ 0 h 228600"/>
                  <a:gd name="connsiteX2" fmla="*/ 1888331 w 1888331"/>
                  <a:gd name="connsiteY2" fmla="*/ 228600 h 228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888331" h="228600">
                    <a:moveTo>
                      <a:pt x="0" y="0"/>
                    </a:moveTo>
                    <a:lnTo>
                      <a:pt x="1362075" y="0"/>
                    </a:lnTo>
                    <a:lnTo>
                      <a:pt x="1888331" y="228600"/>
                    </a:lnTo>
                  </a:path>
                </a:pathLst>
              </a:custGeom>
              <a:ln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024"/>
              </a:p>
            </p:txBody>
          </p:sp>
        </p:grpSp>
        <p:sp>
          <p:nvSpPr>
            <p:cNvPr id="289" name="Rectangle 288"/>
            <p:cNvSpPr/>
            <p:nvPr/>
          </p:nvSpPr>
          <p:spPr>
            <a:xfrm>
              <a:off x="3958934" y="2584727"/>
              <a:ext cx="670490" cy="488164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300" dirty="0"/>
                <a:t>Accelerator</a:t>
              </a:r>
            </a:p>
            <a:p>
              <a:pPr algn="ctr"/>
              <a:r>
                <a:rPr lang="en-US" sz="1300" dirty="0"/>
                <a:t>#1</a:t>
              </a:r>
            </a:p>
          </p:txBody>
        </p:sp>
        <p:sp>
          <p:nvSpPr>
            <p:cNvPr id="290" name="Hexagon 289"/>
            <p:cNvSpPr/>
            <p:nvPr/>
          </p:nvSpPr>
          <p:spPr>
            <a:xfrm>
              <a:off x="2823083" y="2680463"/>
              <a:ext cx="855563" cy="1053814"/>
            </a:xfrm>
            <a:prstGeom prst="hexagon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300" dirty="0"/>
            </a:p>
          </p:txBody>
        </p:sp>
        <p:grpSp>
          <p:nvGrpSpPr>
            <p:cNvPr id="291" name="Group 290"/>
            <p:cNvGrpSpPr/>
            <p:nvPr/>
          </p:nvGrpSpPr>
          <p:grpSpPr>
            <a:xfrm>
              <a:off x="2953382" y="2878012"/>
              <a:ext cx="592917" cy="638258"/>
              <a:chOff x="6148388" y="3283700"/>
              <a:chExt cx="652462" cy="702357"/>
            </a:xfrm>
          </p:grpSpPr>
          <p:cxnSp>
            <p:nvCxnSpPr>
              <p:cNvPr id="326" name="Straight Arrow Connector 325"/>
              <p:cNvCxnSpPr/>
              <p:nvPr/>
            </p:nvCxnSpPr>
            <p:spPr>
              <a:xfrm>
                <a:off x="6148388" y="3283700"/>
                <a:ext cx="652462" cy="0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prstDash val="sysDot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7" name="Straight Arrow Connector 326"/>
              <p:cNvCxnSpPr/>
              <p:nvPr/>
            </p:nvCxnSpPr>
            <p:spPr>
              <a:xfrm>
                <a:off x="6148388" y="3283700"/>
                <a:ext cx="652462" cy="702357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prstDash val="sysDot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92" name="Group 291"/>
            <p:cNvGrpSpPr/>
            <p:nvPr/>
          </p:nvGrpSpPr>
          <p:grpSpPr>
            <a:xfrm flipV="1">
              <a:off x="2953382" y="2920377"/>
              <a:ext cx="592917" cy="638258"/>
              <a:chOff x="6148388" y="3283700"/>
              <a:chExt cx="652462" cy="702357"/>
            </a:xfrm>
          </p:grpSpPr>
          <p:cxnSp>
            <p:nvCxnSpPr>
              <p:cNvPr id="324" name="Straight Arrow Connector 323"/>
              <p:cNvCxnSpPr/>
              <p:nvPr/>
            </p:nvCxnSpPr>
            <p:spPr>
              <a:xfrm>
                <a:off x="6148388" y="3283700"/>
                <a:ext cx="652462" cy="0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prstDash val="sysDot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5" name="Straight Arrow Connector 324"/>
              <p:cNvCxnSpPr/>
              <p:nvPr/>
            </p:nvCxnSpPr>
            <p:spPr>
              <a:xfrm>
                <a:off x="6148388" y="3283700"/>
                <a:ext cx="652462" cy="702357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prstDash val="sysDot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93" name="Straight Arrow Connector 292"/>
            <p:cNvCxnSpPr/>
            <p:nvPr/>
          </p:nvCxnSpPr>
          <p:spPr>
            <a:xfrm flipH="1">
              <a:off x="2992333" y="2801931"/>
              <a:ext cx="519343" cy="0"/>
            </a:xfrm>
            <a:prstGeom prst="straightConnector1">
              <a:avLst/>
            </a:prstGeom>
            <a:ln w="9525">
              <a:solidFill>
                <a:schemeClr val="tx1"/>
              </a:solidFill>
              <a:prstDash val="sysDot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flipH="1">
              <a:off x="2922831" y="2801931"/>
              <a:ext cx="586681" cy="621764"/>
            </a:xfrm>
            <a:prstGeom prst="line">
              <a:avLst/>
            </a:prstGeom>
            <a:ln w="9525">
              <a:solidFill>
                <a:schemeClr val="tx1"/>
              </a:solidFill>
              <a:prstDash val="sysDot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5" name="Straight Connector 294"/>
            <p:cNvCxnSpPr/>
            <p:nvPr/>
          </p:nvCxnSpPr>
          <p:spPr>
            <a:xfrm flipH="1">
              <a:off x="2992333" y="3621742"/>
              <a:ext cx="517180" cy="0"/>
            </a:xfrm>
            <a:prstGeom prst="line">
              <a:avLst/>
            </a:prstGeom>
            <a:ln w="9525">
              <a:solidFill>
                <a:schemeClr val="tx1"/>
              </a:solidFill>
              <a:prstDash val="sysDot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6" name="Straight Connector 295"/>
            <p:cNvCxnSpPr/>
            <p:nvPr/>
          </p:nvCxnSpPr>
          <p:spPr>
            <a:xfrm flipH="1" flipV="1">
              <a:off x="2903809" y="3013240"/>
              <a:ext cx="605703" cy="608503"/>
            </a:xfrm>
            <a:prstGeom prst="line">
              <a:avLst/>
            </a:prstGeom>
            <a:ln w="9525">
              <a:solidFill>
                <a:schemeClr val="tx1"/>
              </a:solidFill>
              <a:prstDash val="sysDot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7" name="Rectangle 296"/>
            <p:cNvSpPr/>
            <p:nvPr/>
          </p:nvSpPr>
          <p:spPr>
            <a:xfrm>
              <a:off x="3958934" y="3321960"/>
              <a:ext cx="670490" cy="488164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300" dirty="0"/>
                <a:t>Accelerator</a:t>
              </a:r>
            </a:p>
            <a:p>
              <a:pPr algn="ctr"/>
              <a:r>
                <a:rPr lang="en-US" sz="1300" dirty="0"/>
                <a:t>#2</a:t>
              </a:r>
            </a:p>
          </p:txBody>
        </p:sp>
        <p:grpSp>
          <p:nvGrpSpPr>
            <p:cNvPr id="298" name="Group 297"/>
            <p:cNvGrpSpPr/>
            <p:nvPr/>
          </p:nvGrpSpPr>
          <p:grpSpPr>
            <a:xfrm>
              <a:off x="1497621" y="3157097"/>
              <a:ext cx="520843" cy="223729"/>
              <a:chOff x="4165855" y="3786131"/>
              <a:chExt cx="650658" cy="279491"/>
            </a:xfrm>
          </p:grpSpPr>
          <p:sp>
            <p:nvSpPr>
              <p:cNvPr id="319" name="TextBox 318"/>
              <p:cNvSpPr txBox="1"/>
              <p:nvPr/>
            </p:nvSpPr>
            <p:spPr>
              <a:xfrm>
                <a:off x="4416960" y="3786131"/>
                <a:ext cx="399553" cy="27949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ts val="868"/>
                  </a:lnSpc>
                </a:pPr>
                <a:r>
                  <a:rPr lang="en-US" sz="722" dirty="0"/>
                  <a:t>Status</a:t>
                </a:r>
              </a:p>
              <a:p>
                <a:pPr>
                  <a:lnSpc>
                    <a:spcPts val="868"/>
                  </a:lnSpc>
                </a:pPr>
                <a:r>
                  <a:rPr lang="en-US" sz="722" dirty="0"/>
                  <a:t>Control</a:t>
                </a:r>
              </a:p>
            </p:txBody>
          </p:sp>
          <p:grpSp>
            <p:nvGrpSpPr>
              <p:cNvPr id="320" name="Group 319"/>
              <p:cNvGrpSpPr/>
              <p:nvPr/>
            </p:nvGrpSpPr>
            <p:grpSpPr>
              <a:xfrm>
                <a:off x="4165855" y="3884649"/>
                <a:ext cx="328221" cy="173656"/>
                <a:chOff x="4546432" y="3625429"/>
                <a:chExt cx="539919" cy="186666"/>
              </a:xfrm>
            </p:grpSpPr>
            <p:sp>
              <p:nvSpPr>
                <p:cNvPr id="321" name="Freeform 320"/>
                <p:cNvSpPr/>
                <p:nvPr/>
              </p:nvSpPr>
              <p:spPr>
                <a:xfrm>
                  <a:off x="4546432" y="3696205"/>
                  <a:ext cx="539919" cy="115890"/>
                </a:xfrm>
                <a:custGeom>
                  <a:avLst/>
                  <a:gdLst>
                    <a:gd name="connsiteX0" fmla="*/ 0 w 821531"/>
                    <a:gd name="connsiteY0" fmla="*/ 295275 h 295275"/>
                    <a:gd name="connsiteX1" fmla="*/ 269081 w 821531"/>
                    <a:gd name="connsiteY1" fmla="*/ 295275 h 295275"/>
                    <a:gd name="connsiteX2" fmla="*/ 564356 w 821531"/>
                    <a:gd name="connsiteY2" fmla="*/ 0 h 295275"/>
                    <a:gd name="connsiteX3" fmla="*/ 821531 w 821531"/>
                    <a:gd name="connsiteY3" fmla="*/ 0 h 2952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21531" h="295275">
                      <a:moveTo>
                        <a:pt x="0" y="295275"/>
                      </a:moveTo>
                      <a:lnTo>
                        <a:pt x="269081" y="295275"/>
                      </a:lnTo>
                      <a:lnTo>
                        <a:pt x="564356" y="0"/>
                      </a:lnTo>
                      <a:lnTo>
                        <a:pt x="821531" y="0"/>
                      </a:ln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024"/>
                </a:p>
              </p:txBody>
            </p:sp>
            <p:sp>
              <p:nvSpPr>
                <p:cNvPr id="322" name="Freeform 321"/>
                <p:cNvSpPr/>
                <p:nvPr/>
              </p:nvSpPr>
              <p:spPr>
                <a:xfrm>
                  <a:off x="4546432" y="3660818"/>
                  <a:ext cx="539919" cy="115890"/>
                </a:xfrm>
                <a:custGeom>
                  <a:avLst/>
                  <a:gdLst>
                    <a:gd name="connsiteX0" fmla="*/ 0 w 821531"/>
                    <a:gd name="connsiteY0" fmla="*/ 295275 h 295275"/>
                    <a:gd name="connsiteX1" fmla="*/ 269081 w 821531"/>
                    <a:gd name="connsiteY1" fmla="*/ 295275 h 295275"/>
                    <a:gd name="connsiteX2" fmla="*/ 564356 w 821531"/>
                    <a:gd name="connsiteY2" fmla="*/ 0 h 295275"/>
                    <a:gd name="connsiteX3" fmla="*/ 821531 w 821531"/>
                    <a:gd name="connsiteY3" fmla="*/ 0 h 2952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21531" h="295275">
                      <a:moveTo>
                        <a:pt x="0" y="295275"/>
                      </a:moveTo>
                      <a:lnTo>
                        <a:pt x="269081" y="295275"/>
                      </a:lnTo>
                      <a:lnTo>
                        <a:pt x="564356" y="0"/>
                      </a:lnTo>
                      <a:lnTo>
                        <a:pt x="821531" y="0"/>
                      </a:ln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024"/>
                </a:p>
              </p:txBody>
            </p:sp>
            <p:sp>
              <p:nvSpPr>
                <p:cNvPr id="323" name="Freeform 322"/>
                <p:cNvSpPr/>
                <p:nvPr/>
              </p:nvSpPr>
              <p:spPr>
                <a:xfrm>
                  <a:off x="4546432" y="3625429"/>
                  <a:ext cx="539919" cy="115890"/>
                </a:xfrm>
                <a:custGeom>
                  <a:avLst/>
                  <a:gdLst>
                    <a:gd name="connsiteX0" fmla="*/ 0 w 821531"/>
                    <a:gd name="connsiteY0" fmla="*/ 295275 h 295275"/>
                    <a:gd name="connsiteX1" fmla="*/ 269081 w 821531"/>
                    <a:gd name="connsiteY1" fmla="*/ 295275 h 295275"/>
                    <a:gd name="connsiteX2" fmla="*/ 564356 w 821531"/>
                    <a:gd name="connsiteY2" fmla="*/ 0 h 295275"/>
                    <a:gd name="connsiteX3" fmla="*/ 821531 w 821531"/>
                    <a:gd name="connsiteY3" fmla="*/ 0 h 2952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21531" h="295275">
                      <a:moveTo>
                        <a:pt x="0" y="295275"/>
                      </a:moveTo>
                      <a:lnTo>
                        <a:pt x="269081" y="295275"/>
                      </a:lnTo>
                      <a:lnTo>
                        <a:pt x="564356" y="0"/>
                      </a:lnTo>
                      <a:lnTo>
                        <a:pt x="821531" y="0"/>
                      </a:ln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024"/>
                </a:p>
              </p:txBody>
            </p:sp>
          </p:grpSp>
        </p:grpSp>
        <p:grpSp>
          <p:nvGrpSpPr>
            <p:cNvPr id="299" name="Group 298"/>
            <p:cNvGrpSpPr/>
            <p:nvPr/>
          </p:nvGrpSpPr>
          <p:grpSpPr>
            <a:xfrm>
              <a:off x="1497637" y="2412521"/>
              <a:ext cx="520843" cy="223730"/>
              <a:chOff x="4546432" y="3572343"/>
              <a:chExt cx="573148" cy="246198"/>
            </a:xfrm>
          </p:grpSpPr>
          <p:sp>
            <p:nvSpPr>
              <p:cNvPr id="314" name="TextBox 313"/>
              <p:cNvSpPr txBox="1"/>
              <p:nvPr/>
            </p:nvSpPr>
            <p:spPr>
              <a:xfrm>
                <a:off x="4767624" y="3572343"/>
                <a:ext cx="351956" cy="2461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ts val="868"/>
                  </a:lnSpc>
                </a:pPr>
                <a:r>
                  <a:rPr lang="en-US" sz="722" dirty="0"/>
                  <a:t>Status</a:t>
                </a:r>
              </a:p>
              <a:p>
                <a:pPr>
                  <a:lnSpc>
                    <a:spcPts val="868"/>
                  </a:lnSpc>
                </a:pPr>
                <a:r>
                  <a:rPr lang="en-US" sz="722" dirty="0"/>
                  <a:t>Control</a:t>
                </a:r>
              </a:p>
            </p:txBody>
          </p:sp>
          <p:grpSp>
            <p:nvGrpSpPr>
              <p:cNvPr id="315" name="Group 314"/>
              <p:cNvGrpSpPr/>
              <p:nvPr/>
            </p:nvGrpSpPr>
            <p:grpSpPr>
              <a:xfrm>
                <a:off x="4546432" y="3659125"/>
                <a:ext cx="289123" cy="152970"/>
                <a:chOff x="4546432" y="3625429"/>
                <a:chExt cx="539919" cy="186666"/>
              </a:xfrm>
            </p:grpSpPr>
            <p:sp>
              <p:nvSpPr>
                <p:cNvPr id="316" name="Freeform 315"/>
                <p:cNvSpPr/>
                <p:nvPr/>
              </p:nvSpPr>
              <p:spPr>
                <a:xfrm>
                  <a:off x="4546432" y="3696205"/>
                  <a:ext cx="539919" cy="115890"/>
                </a:xfrm>
                <a:custGeom>
                  <a:avLst/>
                  <a:gdLst>
                    <a:gd name="connsiteX0" fmla="*/ 0 w 821531"/>
                    <a:gd name="connsiteY0" fmla="*/ 295275 h 295275"/>
                    <a:gd name="connsiteX1" fmla="*/ 269081 w 821531"/>
                    <a:gd name="connsiteY1" fmla="*/ 295275 h 295275"/>
                    <a:gd name="connsiteX2" fmla="*/ 564356 w 821531"/>
                    <a:gd name="connsiteY2" fmla="*/ 0 h 295275"/>
                    <a:gd name="connsiteX3" fmla="*/ 821531 w 821531"/>
                    <a:gd name="connsiteY3" fmla="*/ 0 h 2952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21531" h="295275">
                      <a:moveTo>
                        <a:pt x="0" y="295275"/>
                      </a:moveTo>
                      <a:lnTo>
                        <a:pt x="269081" y="295275"/>
                      </a:lnTo>
                      <a:lnTo>
                        <a:pt x="564356" y="0"/>
                      </a:lnTo>
                      <a:lnTo>
                        <a:pt x="821531" y="0"/>
                      </a:ln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024"/>
                </a:p>
              </p:txBody>
            </p:sp>
            <p:sp>
              <p:nvSpPr>
                <p:cNvPr id="317" name="Freeform 316"/>
                <p:cNvSpPr/>
                <p:nvPr/>
              </p:nvSpPr>
              <p:spPr>
                <a:xfrm>
                  <a:off x="4546432" y="3660818"/>
                  <a:ext cx="539919" cy="115890"/>
                </a:xfrm>
                <a:custGeom>
                  <a:avLst/>
                  <a:gdLst>
                    <a:gd name="connsiteX0" fmla="*/ 0 w 821531"/>
                    <a:gd name="connsiteY0" fmla="*/ 295275 h 295275"/>
                    <a:gd name="connsiteX1" fmla="*/ 269081 w 821531"/>
                    <a:gd name="connsiteY1" fmla="*/ 295275 h 295275"/>
                    <a:gd name="connsiteX2" fmla="*/ 564356 w 821531"/>
                    <a:gd name="connsiteY2" fmla="*/ 0 h 295275"/>
                    <a:gd name="connsiteX3" fmla="*/ 821531 w 821531"/>
                    <a:gd name="connsiteY3" fmla="*/ 0 h 2952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21531" h="295275">
                      <a:moveTo>
                        <a:pt x="0" y="295275"/>
                      </a:moveTo>
                      <a:lnTo>
                        <a:pt x="269081" y="295275"/>
                      </a:lnTo>
                      <a:lnTo>
                        <a:pt x="564356" y="0"/>
                      </a:lnTo>
                      <a:lnTo>
                        <a:pt x="821531" y="0"/>
                      </a:ln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024"/>
                </a:p>
              </p:txBody>
            </p:sp>
            <p:sp>
              <p:nvSpPr>
                <p:cNvPr id="318" name="Freeform 317"/>
                <p:cNvSpPr/>
                <p:nvPr/>
              </p:nvSpPr>
              <p:spPr>
                <a:xfrm>
                  <a:off x="4546432" y="3625429"/>
                  <a:ext cx="539919" cy="115890"/>
                </a:xfrm>
                <a:custGeom>
                  <a:avLst/>
                  <a:gdLst>
                    <a:gd name="connsiteX0" fmla="*/ 0 w 821531"/>
                    <a:gd name="connsiteY0" fmla="*/ 295275 h 295275"/>
                    <a:gd name="connsiteX1" fmla="*/ 269081 w 821531"/>
                    <a:gd name="connsiteY1" fmla="*/ 295275 h 295275"/>
                    <a:gd name="connsiteX2" fmla="*/ 564356 w 821531"/>
                    <a:gd name="connsiteY2" fmla="*/ 0 h 295275"/>
                    <a:gd name="connsiteX3" fmla="*/ 821531 w 821531"/>
                    <a:gd name="connsiteY3" fmla="*/ 0 h 2952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21531" h="295275">
                      <a:moveTo>
                        <a:pt x="0" y="295275"/>
                      </a:moveTo>
                      <a:lnTo>
                        <a:pt x="269081" y="295275"/>
                      </a:lnTo>
                      <a:lnTo>
                        <a:pt x="564356" y="0"/>
                      </a:lnTo>
                      <a:lnTo>
                        <a:pt x="821531" y="0"/>
                      </a:ln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024"/>
                </a:p>
              </p:txBody>
            </p:sp>
          </p:grpSp>
        </p:grpSp>
        <p:grpSp>
          <p:nvGrpSpPr>
            <p:cNvPr id="300" name="Group 299"/>
            <p:cNvGrpSpPr/>
            <p:nvPr/>
          </p:nvGrpSpPr>
          <p:grpSpPr>
            <a:xfrm>
              <a:off x="1497624" y="2991636"/>
              <a:ext cx="630708" cy="183465"/>
              <a:chOff x="4165855" y="3579457"/>
              <a:chExt cx="787905" cy="229193"/>
            </a:xfrm>
          </p:grpSpPr>
          <p:grpSp>
            <p:nvGrpSpPr>
              <p:cNvPr id="309" name="Group 308"/>
              <p:cNvGrpSpPr/>
              <p:nvPr/>
            </p:nvGrpSpPr>
            <p:grpSpPr>
              <a:xfrm flipV="1">
                <a:off x="4165855" y="3579457"/>
                <a:ext cx="328221" cy="173656"/>
                <a:chOff x="4546432" y="3625429"/>
                <a:chExt cx="539919" cy="186666"/>
              </a:xfrm>
            </p:grpSpPr>
            <p:sp>
              <p:nvSpPr>
                <p:cNvPr id="311" name="Freeform 310"/>
                <p:cNvSpPr/>
                <p:nvPr/>
              </p:nvSpPr>
              <p:spPr>
                <a:xfrm>
                  <a:off x="4546432" y="3696205"/>
                  <a:ext cx="539919" cy="115890"/>
                </a:xfrm>
                <a:custGeom>
                  <a:avLst/>
                  <a:gdLst>
                    <a:gd name="connsiteX0" fmla="*/ 0 w 821531"/>
                    <a:gd name="connsiteY0" fmla="*/ 295275 h 295275"/>
                    <a:gd name="connsiteX1" fmla="*/ 269081 w 821531"/>
                    <a:gd name="connsiteY1" fmla="*/ 295275 h 295275"/>
                    <a:gd name="connsiteX2" fmla="*/ 564356 w 821531"/>
                    <a:gd name="connsiteY2" fmla="*/ 0 h 295275"/>
                    <a:gd name="connsiteX3" fmla="*/ 821531 w 821531"/>
                    <a:gd name="connsiteY3" fmla="*/ 0 h 2952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21531" h="295275">
                      <a:moveTo>
                        <a:pt x="0" y="295275"/>
                      </a:moveTo>
                      <a:lnTo>
                        <a:pt x="269081" y="295275"/>
                      </a:lnTo>
                      <a:lnTo>
                        <a:pt x="564356" y="0"/>
                      </a:lnTo>
                      <a:lnTo>
                        <a:pt x="821531" y="0"/>
                      </a:ln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024"/>
                </a:p>
              </p:txBody>
            </p:sp>
            <p:sp>
              <p:nvSpPr>
                <p:cNvPr id="312" name="Freeform 311"/>
                <p:cNvSpPr/>
                <p:nvPr/>
              </p:nvSpPr>
              <p:spPr>
                <a:xfrm>
                  <a:off x="4546432" y="3660818"/>
                  <a:ext cx="539919" cy="115890"/>
                </a:xfrm>
                <a:custGeom>
                  <a:avLst/>
                  <a:gdLst>
                    <a:gd name="connsiteX0" fmla="*/ 0 w 821531"/>
                    <a:gd name="connsiteY0" fmla="*/ 295275 h 295275"/>
                    <a:gd name="connsiteX1" fmla="*/ 269081 w 821531"/>
                    <a:gd name="connsiteY1" fmla="*/ 295275 h 295275"/>
                    <a:gd name="connsiteX2" fmla="*/ 564356 w 821531"/>
                    <a:gd name="connsiteY2" fmla="*/ 0 h 295275"/>
                    <a:gd name="connsiteX3" fmla="*/ 821531 w 821531"/>
                    <a:gd name="connsiteY3" fmla="*/ 0 h 2952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21531" h="295275">
                      <a:moveTo>
                        <a:pt x="0" y="295275"/>
                      </a:moveTo>
                      <a:lnTo>
                        <a:pt x="269081" y="295275"/>
                      </a:lnTo>
                      <a:lnTo>
                        <a:pt x="564356" y="0"/>
                      </a:lnTo>
                      <a:lnTo>
                        <a:pt x="821531" y="0"/>
                      </a:ln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024"/>
                </a:p>
              </p:txBody>
            </p:sp>
            <p:sp>
              <p:nvSpPr>
                <p:cNvPr id="313" name="Freeform 312"/>
                <p:cNvSpPr/>
                <p:nvPr/>
              </p:nvSpPr>
              <p:spPr>
                <a:xfrm>
                  <a:off x="4546432" y="3625429"/>
                  <a:ext cx="539919" cy="115890"/>
                </a:xfrm>
                <a:custGeom>
                  <a:avLst/>
                  <a:gdLst>
                    <a:gd name="connsiteX0" fmla="*/ 0 w 821531"/>
                    <a:gd name="connsiteY0" fmla="*/ 295275 h 295275"/>
                    <a:gd name="connsiteX1" fmla="*/ 269081 w 821531"/>
                    <a:gd name="connsiteY1" fmla="*/ 295275 h 295275"/>
                    <a:gd name="connsiteX2" fmla="*/ 564356 w 821531"/>
                    <a:gd name="connsiteY2" fmla="*/ 0 h 295275"/>
                    <a:gd name="connsiteX3" fmla="*/ 821531 w 821531"/>
                    <a:gd name="connsiteY3" fmla="*/ 0 h 2952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21531" h="295275">
                      <a:moveTo>
                        <a:pt x="0" y="295275"/>
                      </a:moveTo>
                      <a:lnTo>
                        <a:pt x="269081" y="295275"/>
                      </a:lnTo>
                      <a:lnTo>
                        <a:pt x="564356" y="0"/>
                      </a:lnTo>
                      <a:lnTo>
                        <a:pt x="821531" y="0"/>
                      </a:ln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024"/>
                </a:p>
              </p:txBody>
            </p:sp>
          </p:grpSp>
          <p:sp>
            <p:nvSpPr>
              <p:cNvPr id="310" name="TextBox 309"/>
              <p:cNvSpPr txBox="1"/>
              <p:nvPr/>
            </p:nvSpPr>
            <p:spPr>
              <a:xfrm>
                <a:off x="4416958" y="3628976"/>
                <a:ext cx="536802" cy="1796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ts val="868"/>
                  </a:lnSpc>
                </a:pPr>
                <a:r>
                  <a:rPr lang="en-US" sz="722" dirty="0"/>
                  <a:t>Parameters</a:t>
                </a:r>
              </a:p>
            </p:txBody>
          </p:sp>
        </p:grpSp>
        <p:grpSp>
          <p:nvGrpSpPr>
            <p:cNvPr id="301" name="Group 300"/>
            <p:cNvGrpSpPr/>
            <p:nvPr/>
          </p:nvGrpSpPr>
          <p:grpSpPr>
            <a:xfrm>
              <a:off x="1497624" y="3736672"/>
              <a:ext cx="630708" cy="180438"/>
              <a:chOff x="4165855" y="4510185"/>
              <a:chExt cx="787905" cy="225411"/>
            </a:xfrm>
          </p:grpSpPr>
          <p:grpSp>
            <p:nvGrpSpPr>
              <p:cNvPr id="304" name="Group 303"/>
              <p:cNvGrpSpPr/>
              <p:nvPr/>
            </p:nvGrpSpPr>
            <p:grpSpPr>
              <a:xfrm flipV="1">
                <a:off x="4165855" y="4510185"/>
                <a:ext cx="328221" cy="173656"/>
                <a:chOff x="4546432" y="3625429"/>
                <a:chExt cx="539919" cy="186666"/>
              </a:xfrm>
            </p:grpSpPr>
            <p:sp>
              <p:nvSpPr>
                <p:cNvPr id="306" name="Freeform 305"/>
                <p:cNvSpPr/>
                <p:nvPr/>
              </p:nvSpPr>
              <p:spPr>
                <a:xfrm>
                  <a:off x="4546432" y="3696205"/>
                  <a:ext cx="539919" cy="115890"/>
                </a:xfrm>
                <a:custGeom>
                  <a:avLst/>
                  <a:gdLst>
                    <a:gd name="connsiteX0" fmla="*/ 0 w 821531"/>
                    <a:gd name="connsiteY0" fmla="*/ 295275 h 295275"/>
                    <a:gd name="connsiteX1" fmla="*/ 269081 w 821531"/>
                    <a:gd name="connsiteY1" fmla="*/ 295275 h 295275"/>
                    <a:gd name="connsiteX2" fmla="*/ 564356 w 821531"/>
                    <a:gd name="connsiteY2" fmla="*/ 0 h 295275"/>
                    <a:gd name="connsiteX3" fmla="*/ 821531 w 821531"/>
                    <a:gd name="connsiteY3" fmla="*/ 0 h 2952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21531" h="295275">
                      <a:moveTo>
                        <a:pt x="0" y="295275"/>
                      </a:moveTo>
                      <a:lnTo>
                        <a:pt x="269081" y="295275"/>
                      </a:lnTo>
                      <a:lnTo>
                        <a:pt x="564356" y="0"/>
                      </a:lnTo>
                      <a:lnTo>
                        <a:pt x="821531" y="0"/>
                      </a:ln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024"/>
                </a:p>
              </p:txBody>
            </p:sp>
            <p:sp>
              <p:nvSpPr>
                <p:cNvPr id="307" name="Freeform 306"/>
                <p:cNvSpPr/>
                <p:nvPr/>
              </p:nvSpPr>
              <p:spPr>
                <a:xfrm>
                  <a:off x="4546432" y="3660818"/>
                  <a:ext cx="539919" cy="115890"/>
                </a:xfrm>
                <a:custGeom>
                  <a:avLst/>
                  <a:gdLst>
                    <a:gd name="connsiteX0" fmla="*/ 0 w 821531"/>
                    <a:gd name="connsiteY0" fmla="*/ 295275 h 295275"/>
                    <a:gd name="connsiteX1" fmla="*/ 269081 w 821531"/>
                    <a:gd name="connsiteY1" fmla="*/ 295275 h 295275"/>
                    <a:gd name="connsiteX2" fmla="*/ 564356 w 821531"/>
                    <a:gd name="connsiteY2" fmla="*/ 0 h 295275"/>
                    <a:gd name="connsiteX3" fmla="*/ 821531 w 821531"/>
                    <a:gd name="connsiteY3" fmla="*/ 0 h 2952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21531" h="295275">
                      <a:moveTo>
                        <a:pt x="0" y="295275"/>
                      </a:moveTo>
                      <a:lnTo>
                        <a:pt x="269081" y="295275"/>
                      </a:lnTo>
                      <a:lnTo>
                        <a:pt x="564356" y="0"/>
                      </a:lnTo>
                      <a:lnTo>
                        <a:pt x="821531" y="0"/>
                      </a:ln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024"/>
                </a:p>
              </p:txBody>
            </p:sp>
            <p:sp>
              <p:nvSpPr>
                <p:cNvPr id="308" name="Freeform 307"/>
                <p:cNvSpPr/>
                <p:nvPr/>
              </p:nvSpPr>
              <p:spPr>
                <a:xfrm>
                  <a:off x="4546432" y="3625429"/>
                  <a:ext cx="539919" cy="115890"/>
                </a:xfrm>
                <a:custGeom>
                  <a:avLst/>
                  <a:gdLst>
                    <a:gd name="connsiteX0" fmla="*/ 0 w 821531"/>
                    <a:gd name="connsiteY0" fmla="*/ 295275 h 295275"/>
                    <a:gd name="connsiteX1" fmla="*/ 269081 w 821531"/>
                    <a:gd name="connsiteY1" fmla="*/ 295275 h 295275"/>
                    <a:gd name="connsiteX2" fmla="*/ 564356 w 821531"/>
                    <a:gd name="connsiteY2" fmla="*/ 0 h 295275"/>
                    <a:gd name="connsiteX3" fmla="*/ 821531 w 821531"/>
                    <a:gd name="connsiteY3" fmla="*/ 0 h 2952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21531" h="295275">
                      <a:moveTo>
                        <a:pt x="0" y="295275"/>
                      </a:moveTo>
                      <a:lnTo>
                        <a:pt x="269081" y="295275"/>
                      </a:lnTo>
                      <a:lnTo>
                        <a:pt x="564356" y="0"/>
                      </a:lnTo>
                      <a:lnTo>
                        <a:pt x="821531" y="0"/>
                      </a:ln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024"/>
                </a:p>
              </p:txBody>
            </p:sp>
          </p:grpSp>
          <p:sp>
            <p:nvSpPr>
              <p:cNvPr id="305" name="TextBox 304"/>
              <p:cNvSpPr txBox="1"/>
              <p:nvPr/>
            </p:nvSpPr>
            <p:spPr>
              <a:xfrm>
                <a:off x="4416958" y="4555922"/>
                <a:ext cx="536802" cy="1796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ts val="868"/>
                  </a:lnSpc>
                </a:pPr>
                <a:r>
                  <a:rPr lang="en-US" sz="722" dirty="0"/>
                  <a:t>Parameters</a:t>
                </a:r>
              </a:p>
            </p:txBody>
          </p:sp>
        </p:grpSp>
        <p:sp>
          <p:nvSpPr>
            <p:cNvPr id="302" name="Cloud 301"/>
            <p:cNvSpPr/>
            <p:nvPr/>
          </p:nvSpPr>
          <p:spPr>
            <a:xfrm rot="16200000">
              <a:off x="2030223" y="2615277"/>
              <a:ext cx="494933" cy="436577"/>
            </a:xfrm>
            <a:prstGeom prst="cloud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lIns="0" tIns="0" rIns="0" bIns="0" rtlCol="0" anchor="ctr"/>
            <a:lstStyle/>
            <a:p>
              <a:pPr algn="ctr"/>
              <a:r>
                <a:rPr lang="en-US" sz="1300" dirty="0"/>
                <a:t>FIFOs</a:t>
              </a:r>
            </a:p>
          </p:txBody>
        </p:sp>
        <p:sp>
          <p:nvSpPr>
            <p:cNvPr id="303" name="Cloud 302"/>
            <p:cNvSpPr/>
            <p:nvPr/>
          </p:nvSpPr>
          <p:spPr>
            <a:xfrm rot="16200000">
              <a:off x="2030224" y="3359495"/>
              <a:ext cx="494933" cy="436578"/>
            </a:xfrm>
            <a:prstGeom prst="cloud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lIns="0" tIns="0" rIns="0" bIns="0" rtlCol="0" anchor="ctr"/>
            <a:lstStyle/>
            <a:p>
              <a:pPr algn="ctr"/>
              <a:r>
                <a:rPr lang="en-US" sz="1300" dirty="0"/>
                <a:t>FIFOs</a:t>
              </a:r>
            </a:p>
          </p:txBody>
        </p:sp>
      </p:grpSp>
      <p:grpSp>
        <p:nvGrpSpPr>
          <p:cNvPr id="376" name="Group 375"/>
          <p:cNvGrpSpPr/>
          <p:nvPr/>
        </p:nvGrpSpPr>
        <p:grpSpPr>
          <a:xfrm>
            <a:off x="2206169" y="6294550"/>
            <a:ext cx="1619656" cy="1770018"/>
            <a:chOff x="9213233" y="2584727"/>
            <a:chExt cx="1121300" cy="1225397"/>
          </a:xfrm>
        </p:grpSpPr>
        <p:grpSp>
          <p:nvGrpSpPr>
            <p:cNvPr id="377" name="Group 376"/>
            <p:cNvGrpSpPr/>
            <p:nvPr/>
          </p:nvGrpSpPr>
          <p:grpSpPr>
            <a:xfrm>
              <a:off x="9213233" y="2604034"/>
              <a:ext cx="941142" cy="265174"/>
              <a:chOff x="9213233" y="3421914"/>
              <a:chExt cx="941142" cy="265174"/>
            </a:xfrm>
          </p:grpSpPr>
          <p:grpSp>
            <p:nvGrpSpPr>
              <p:cNvPr id="387" name="Group 386"/>
              <p:cNvGrpSpPr/>
              <p:nvPr/>
            </p:nvGrpSpPr>
            <p:grpSpPr>
              <a:xfrm>
                <a:off x="9407987" y="3467875"/>
                <a:ext cx="746388" cy="134416"/>
                <a:chOff x="7902186" y="4484054"/>
                <a:chExt cx="746388" cy="134416"/>
              </a:xfrm>
            </p:grpSpPr>
            <p:cxnSp>
              <p:nvCxnSpPr>
                <p:cNvPr id="389" name="Straight Connector 388"/>
                <p:cNvCxnSpPr/>
                <p:nvPr/>
              </p:nvCxnSpPr>
              <p:spPr>
                <a:xfrm>
                  <a:off x="7902186" y="4484054"/>
                  <a:ext cx="746388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0" name="Straight Connector 389"/>
                <p:cNvCxnSpPr/>
                <p:nvPr/>
              </p:nvCxnSpPr>
              <p:spPr>
                <a:xfrm>
                  <a:off x="7902186" y="4573665"/>
                  <a:ext cx="746388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1" name="Straight Connector 390"/>
                <p:cNvCxnSpPr/>
                <p:nvPr/>
              </p:nvCxnSpPr>
              <p:spPr>
                <a:xfrm>
                  <a:off x="7902186" y="4528859"/>
                  <a:ext cx="746388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2" name="Straight Connector 391"/>
                <p:cNvCxnSpPr/>
                <p:nvPr/>
              </p:nvCxnSpPr>
              <p:spPr>
                <a:xfrm>
                  <a:off x="7902186" y="4618470"/>
                  <a:ext cx="746388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88" name="Rectangle 387"/>
              <p:cNvSpPr/>
              <p:nvPr/>
            </p:nvSpPr>
            <p:spPr>
              <a:xfrm>
                <a:off x="9213233" y="3421914"/>
                <a:ext cx="270349" cy="26517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sz="1156" dirty="0"/>
                  <a:t>NAP</a:t>
                </a:r>
              </a:p>
            </p:txBody>
          </p:sp>
        </p:grpSp>
        <p:grpSp>
          <p:nvGrpSpPr>
            <p:cNvPr id="378" name="Group 377"/>
            <p:cNvGrpSpPr/>
            <p:nvPr/>
          </p:nvGrpSpPr>
          <p:grpSpPr>
            <a:xfrm>
              <a:off x="9213233" y="3343703"/>
              <a:ext cx="941142" cy="265174"/>
              <a:chOff x="9213233" y="3421914"/>
              <a:chExt cx="941142" cy="265174"/>
            </a:xfrm>
          </p:grpSpPr>
          <p:grpSp>
            <p:nvGrpSpPr>
              <p:cNvPr id="381" name="Group 380"/>
              <p:cNvGrpSpPr/>
              <p:nvPr/>
            </p:nvGrpSpPr>
            <p:grpSpPr>
              <a:xfrm>
                <a:off x="9407987" y="3467875"/>
                <a:ext cx="746388" cy="134416"/>
                <a:chOff x="7902186" y="4484054"/>
                <a:chExt cx="746388" cy="134416"/>
              </a:xfrm>
            </p:grpSpPr>
            <p:cxnSp>
              <p:nvCxnSpPr>
                <p:cNvPr id="383" name="Straight Connector 382"/>
                <p:cNvCxnSpPr/>
                <p:nvPr/>
              </p:nvCxnSpPr>
              <p:spPr>
                <a:xfrm>
                  <a:off x="7902186" y="4484054"/>
                  <a:ext cx="746388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4" name="Straight Connector 383"/>
                <p:cNvCxnSpPr/>
                <p:nvPr/>
              </p:nvCxnSpPr>
              <p:spPr>
                <a:xfrm>
                  <a:off x="7902186" y="4573665"/>
                  <a:ext cx="746388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5" name="Straight Connector 384"/>
                <p:cNvCxnSpPr/>
                <p:nvPr/>
              </p:nvCxnSpPr>
              <p:spPr>
                <a:xfrm>
                  <a:off x="7902186" y="4528859"/>
                  <a:ext cx="746388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6" name="Straight Connector 385"/>
                <p:cNvCxnSpPr/>
                <p:nvPr/>
              </p:nvCxnSpPr>
              <p:spPr>
                <a:xfrm>
                  <a:off x="7902186" y="4618470"/>
                  <a:ext cx="746388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82" name="Rectangle 381"/>
              <p:cNvSpPr/>
              <p:nvPr/>
            </p:nvSpPr>
            <p:spPr>
              <a:xfrm>
                <a:off x="9213233" y="3421914"/>
                <a:ext cx="270349" cy="26517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sz="1156" dirty="0"/>
                  <a:t>NAP</a:t>
                </a:r>
              </a:p>
            </p:txBody>
          </p:sp>
        </p:grpSp>
        <p:sp>
          <p:nvSpPr>
            <p:cNvPr id="379" name="Rectangle 378"/>
            <p:cNvSpPr/>
            <p:nvPr/>
          </p:nvSpPr>
          <p:spPr>
            <a:xfrm>
              <a:off x="9664043" y="2584727"/>
              <a:ext cx="670490" cy="488164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300" dirty="0"/>
                <a:t>Accelerator</a:t>
              </a:r>
            </a:p>
            <a:p>
              <a:pPr algn="ctr"/>
              <a:r>
                <a:rPr lang="en-US" sz="1300" dirty="0"/>
                <a:t>#1</a:t>
              </a:r>
            </a:p>
          </p:txBody>
        </p:sp>
        <p:sp>
          <p:nvSpPr>
            <p:cNvPr id="380" name="Rectangle 379"/>
            <p:cNvSpPr/>
            <p:nvPr/>
          </p:nvSpPr>
          <p:spPr>
            <a:xfrm>
              <a:off x="9664043" y="3321960"/>
              <a:ext cx="670490" cy="488164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300" dirty="0"/>
                <a:t>Accelerator</a:t>
              </a:r>
            </a:p>
            <a:p>
              <a:pPr algn="ctr"/>
              <a:r>
                <a:rPr lang="en-US" sz="1300" dirty="0"/>
                <a:t>#2</a:t>
              </a:r>
            </a:p>
          </p:txBody>
        </p:sp>
      </p:grpSp>
      <p:sp>
        <p:nvSpPr>
          <p:cNvPr id="393" name="TextBox 392"/>
          <p:cNvSpPr txBox="1"/>
          <p:nvPr/>
        </p:nvSpPr>
        <p:spPr>
          <a:xfrm>
            <a:off x="846473" y="5142082"/>
            <a:ext cx="5603412" cy="492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1" b="1" dirty="0">
                <a:latin typeface="Arial Rounded MT Bold" panose="020F0704030504030204" pitchFamily="34" charset="0"/>
              </a:rPr>
              <a:t>Speedster7t FPGA+ Design</a:t>
            </a:r>
          </a:p>
        </p:txBody>
      </p:sp>
    </p:spTree>
    <p:extLst>
      <p:ext uri="{BB962C8B-B14F-4D97-AF65-F5344CB8AC3E}">
        <p14:creationId xmlns:p14="http://schemas.microsoft.com/office/powerpoint/2010/main" val="476652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7330840"/>
              </p:ext>
            </p:extLst>
          </p:nvPr>
        </p:nvGraphicFramePr>
        <p:xfrm>
          <a:off x="125730" y="7800785"/>
          <a:ext cx="4141470" cy="1264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70735">
                  <a:extLst>
                    <a:ext uri="{9D8B030D-6E8A-4147-A177-3AD203B41FA5}">
                      <a16:colId xmlns:a16="http://schemas.microsoft.com/office/drawing/2014/main" val="3013306919"/>
                    </a:ext>
                  </a:extLst>
                </a:gridCol>
                <a:gridCol w="2070735">
                  <a:extLst>
                    <a:ext uri="{9D8B030D-6E8A-4147-A177-3AD203B41FA5}">
                      <a16:colId xmlns:a16="http://schemas.microsoft.com/office/drawing/2014/main" val="1002892556"/>
                    </a:ext>
                  </a:extLst>
                </a:gridCol>
              </a:tblGrid>
              <a:tr h="716000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AC7t1500</a:t>
                      </a:r>
                    </a:p>
                    <a:p>
                      <a:pPr algn="ctr"/>
                      <a:r>
                        <a:rPr lang="en-US" sz="1800" dirty="0" smtClean="0"/>
                        <a:t>Throughput</a:t>
                      </a:r>
                      <a:endParaRPr lang="en-US" sz="1800" dirty="0"/>
                    </a:p>
                  </a:txBody>
                  <a:tcPr marT="0" marB="0" anchor="ctr"/>
                </a:tc>
                <a:extLst>
                  <a:ext uri="{0D108BD9-81ED-4DB2-BD59-A6C34878D82A}">
                    <a16:rowId xmlns:a16="http://schemas.microsoft.com/office/drawing/2014/main" val="948483326"/>
                  </a:ext>
                </a:extLst>
              </a:tr>
              <a:tr h="219019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ResNet50</a:t>
                      </a:r>
                      <a:endParaRPr lang="en-US" sz="1800" b="1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8,600</a:t>
                      </a:r>
                      <a:endParaRPr lang="en-US" sz="1800" dirty="0"/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2452020047"/>
                  </a:ext>
                </a:extLst>
              </a:tr>
              <a:tr h="219019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Yolo-v2</a:t>
                      </a:r>
                      <a:endParaRPr lang="en-US" sz="1800" b="1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1,600</a:t>
                      </a:r>
                      <a:endParaRPr lang="en-US" sz="1800" dirty="0"/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4011867780"/>
                  </a:ext>
                </a:extLst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Benchmarking examples:</a:t>
            </a:r>
            <a:br>
              <a:rPr lang="en-GB" dirty="0" smtClean="0"/>
            </a:br>
            <a:r>
              <a:rPr lang="en-GB" dirty="0" smtClean="0"/>
              <a:t>Conv2d, Yolo-v2 and ResNet-50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43400" y="7911387"/>
            <a:ext cx="2703196" cy="1136973"/>
          </a:xfrm>
        </p:spPr>
        <p:txBody>
          <a:bodyPr>
            <a:noAutofit/>
          </a:bodyPr>
          <a:lstStyle/>
          <a:p>
            <a:pPr marL="228600" indent="-228600"/>
            <a:r>
              <a:rPr lang="en-US" sz="1600" dirty="0" smtClean="0"/>
              <a:t>80</a:t>
            </a:r>
            <a:r>
              <a:rPr lang="en-US" sz="1600" dirty="0"/>
              <a:t>% </a:t>
            </a:r>
            <a:r>
              <a:rPr lang="en-US" sz="1600" dirty="0" smtClean="0"/>
              <a:t>MLPs </a:t>
            </a:r>
            <a:r>
              <a:rPr lang="en-US" sz="1600" dirty="0"/>
              <a:t>used, </a:t>
            </a:r>
            <a:r>
              <a:rPr lang="en-US" sz="1600" dirty="0" smtClean="0"/>
              <a:t>16x 8x8 </a:t>
            </a:r>
            <a:r>
              <a:rPr lang="en-US" sz="1600" dirty="0"/>
              <a:t>per </a:t>
            </a:r>
            <a:r>
              <a:rPr lang="en-US" sz="1600" dirty="0" smtClean="0"/>
              <a:t>MLP</a:t>
            </a:r>
            <a:endParaRPr lang="en-US" sz="1600" dirty="0"/>
          </a:p>
          <a:p>
            <a:pPr marL="228600" indent="-228600"/>
            <a:r>
              <a:rPr lang="en-US" sz="1600" dirty="0" smtClean="0"/>
              <a:t>MLP </a:t>
            </a:r>
            <a:r>
              <a:rPr lang="en-US" sz="1600" dirty="0" err="1" smtClean="0"/>
              <a:t>Fmax</a:t>
            </a:r>
            <a:r>
              <a:rPr lang="en-US" sz="1600" dirty="0" smtClean="0"/>
              <a:t>: 750 MHz </a:t>
            </a:r>
            <a:r>
              <a:rPr lang="en-US" sz="1600" dirty="0"/>
              <a:t>	</a:t>
            </a:r>
          </a:p>
          <a:p>
            <a:pPr lvl="1"/>
            <a:endParaRPr lang="en-US" sz="12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3598721"/>
              </p:ext>
            </p:extLst>
          </p:nvPr>
        </p:nvGraphicFramePr>
        <p:xfrm>
          <a:off x="154305" y="1531620"/>
          <a:ext cx="6549391" cy="16687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55967">
                  <a:extLst>
                    <a:ext uri="{9D8B030D-6E8A-4147-A177-3AD203B41FA5}">
                      <a16:colId xmlns:a16="http://schemas.microsoft.com/office/drawing/2014/main" val="3123114250"/>
                    </a:ext>
                  </a:extLst>
                </a:gridCol>
                <a:gridCol w="704620">
                  <a:extLst>
                    <a:ext uri="{9D8B030D-6E8A-4147-A177-3AD203B41FA5}">
                      <a16:colId xmlns:a16="http://schemas.microsoft.com/office/drawing/2014/main" val="3713662918"/>
                    </a:ext>
                  </a:extLst>
                </a:gridCol>
                <a:gridCol w="509221">
                  <a:extLst>
                    <a:ext uri="{9D8B030D-6E8A-4147-A177-3AD203B41FA5}">
                      <a16:colId xmlns:a16="http://schemas.microsoft.com/office/drawing/2014/main" val="1362498002"/>
                    </a:ext>
                  </a:extLst>
                </a:gridCol>
                <a:gridCol w="840807">
                  <a:extLst>
                    <a:ext uri="{9D8B030D-6E8A-4147-A177-3AD203B41FA5}">
                      <a16:colId xmlns:a16="http://schemas.microsoft.com/office/drawing/2014/main" val="2099099542"/>
                    </a:ext>
                  </a:extLst>
                </a:gridCol>
                <a:gridCol w="653345">
                  <a:extLst>
                    <a:ext uri="{9D8B030D-6E8A-4147-A177-3AD203B41FA5}">
                      <a16:colId xmlns:a16="http://schemas.microsoft.com/office/drawing/2014/main" val="2191969201"/>
                    </a:ext>
                  </a:extLst>
                </a:gridCol>
                <a:gridCol w="471854">
                  <a:extLst>
                    <a:ext uri="{9D8B030D-6E8A-4147-A177-3AD203B41FA5}">
                      <a16:colId xmlns:a16="http://schemas.microsoft.com/office/drawing/2014/main" val="275085125"/>
                    </a:ext>
                  </a:extLst>
                </a:gridCol>
                <a:gridCol w="622847">
                  <a:extLst>
                    <a:ext uri="{9D8B030D-6E8A-4147-A177-3AD203B41FA5}">
                      <a16:colId xmlns:a16="http://schemas.microsoft.com/office/drawing/2014/main" val="3822062385"/>
                    </a:ext>
                  </a:extLst>
                </a:gridCol>
                <a:gridCol w="490730">
                  <a:extLst>
                    <a:ext uri="{9D8B030D-6E8A-4147-A177-3AD203B41FA5}">
                      <a16:colId xmlns:a16="http://schemas.microsoft.com/office/drawing/2014/main" val="60413194"/>
                    </a:ext>
                  </a:extLst>
                </a:gridCol>
              </a:tblGrid>
              <a:tr h="329249">
                <a:tc rowSpan="2"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Dimensions</a:t>
                      </a:r>
                    </a:p>
                    <a:p>
                      <a:r>
                        <a:rPr lang="en-US" sz="1200" dirty="0" smtClean="0">
                          <a:solidFill>
                            <a:schemeClr val="bg1"/>
                          </a:solidFill>
                        </a:rPr>
                        <a:t>batch, </a:t>
                      </a:r>
                      <a:r>
                        <a:rPr lang="en-US" sz="1200" dirty="0" err="1" smtClean="0">
                          <a:solidFill>
                            <a:schemeClr val="bg1"/>
                          </a:solidFill>
                        </a:rPr>
                        <a:t>in_height</a:t>
                      </a:r>
                      <a:r>
                        <a:rPr lang="en-US" sz="1200" dirty="0" smtClean="0">
                          <a:solidFill>
                            <a:schemeClr val="bg1"/>
                          </a:solidFill>
                        </a:rPr>
                        <a:t>, </a:t>
                      </a:r>
                      <a:r>
                        <a:rPr lang="en-US" sz="1200" dirty="0" err="1" smtClean="0">
                          <a:solidFill>
                            <a:schemeClr val="bg1"/>
                          </a:solidFill>
                        </a:rPr>
                        <a:t>in_width,in_channels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/>
                      </a:r>
                      <a:br>
                        <a:rPr lang="en-US" sz="1200" dirty="0">
                          <a:solidFill>
                            <a:schemeClr val="bg1"/>
                          </a:solidFill>
                        </a:rPr>
                      </a:br>
                      <a:r>
                        <a:rPr lang="en-US" sz="1200" dirty="0" err="1">
                          <a:solidFill>
                            <a:schemeClr val="bg1"/>
                          </a:solidFill>
                        </a:rPr>
                        <a:t>filter_height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,</a:t>
                      </a:r>
                      <a:r>
                        <a:rPr lang="en-US" sz="1200" baseline="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sz="1200" baseline="0" dirty="0" err="1">
                          <a:solidFill>
                            <a:schemeClr val="bg1"/>
                          </a:solidFill>
                        </a:rPr>
                        <a:t>filter_width</a:t>
                      </a:r>
                      <a:r>
                        <a:rPr lang="en-US" sz="1200" baseline="0" dirty="0">
                          <a:solidFill>
                            <a:schemeClr val="bg1"/>
                          </a:solidFill>
                        </a:rPr>
                        <a:t>, </a:t>
                      </a:r>
                      <a:r>
                        <a:rPr lang="en-US" sz="1200" baseline="0" dirty="0" err="1">
                          <a:solidFill>
                            <a:schemeClr val="bg1"/>
                          </a:solidFill>
                        </a:rPr>
                        <a:t>out_channels</a:t>
                      </a:r>
                      <a:endParaRPr lang="en-US" sz="1200" baseline="0" dirty="0">
                        <a:solidFill>
                          <a:schemeClr val="bg1"/>
                        </a:solidFill>
                      </a:endParaRPr>
                    </a:p>
                  </a:txBody>
                  <a:tcPr marL="18288" marR="18288" marT="0" marB="0" anchor="ctr">
                    <a:solidFill>
                      <a:srgbClr val="00B050"/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bg1"/>
                          </a:solidFill>
                        </a:rPr>
                        <a:t>Number</a:t>
                      </a:r>
                      <a:r>
                        <a:rPr lang="en-US" sz="1200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format</a:t>
                      </a:r>
                    </a:p>
                  </a:txBody>
                  <a:tcPr marL="18288" marR="18288" marT="91440" marB="91440" vert="vert270" anchor="ctr">
                    <a:solidFill>
                      <a:srgbClr val="00B050"/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bg1"/>
                          </a:solidFill>
                        </a:rPr>
                        <a:t>Stride</a:t>
                      </a: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 marL="18288" marR="18288" marT="91440" marB="91440" vert="vert270" anchor="ctr"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Performance</a:t>
                      </a:r>
                    </a:p>
                  </a:txBody>
                  <a:tcPr marL="18288" marR="18288" marT="66041" marB="66041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Resource Usage</a:t>
                      </a:r>
                    </a:p>
                  </a:txBody>
                  <a:tcPr marL="18288" marR="18288" marT="66041" marB="66041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337664"/>
                  </a:ext>
                </a:extLst>
              </a:tr>
              <a:tr h="31845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err="1" smtClean="0">
                          <a:solidFill>
                            <a:schemeClr val="bg1"/>
                          </a:solidFill>
                        </a:rPr>
                        <a:t>Img</a:t>
                      </a:r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/sec</a:t>
                      </a:r>
                      <a:endParaRPr 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18288" marR="18288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err="1" smtClean="0">
                          <a:solidFill>
                            <a:schemeClr val="bg1"/>
                          </a:solidFill>
                        </a:rPr>
                        <a:t>Freq</a:t>
                      </a:r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 (</a:t>
                      </a:r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MHz)</a:t>
                      </a:r>
                    </a:p>
                  </a:txBody>
                  <a:tcPr marL="18288" marR="18288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#</a:t>
                      </a:r>
                    </a:p>
                    <a:p>
                      <a:pPr algn="ctr"/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MLPs</a:t>
                      </a:r>
                      <a:endParaRPr 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18288" marR="18288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#</a:t>
                      </a:r>
                    </a:p>
                    <a:p>
                      <a:pPr algn="ctr"/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BRAMs</a:t>
                      </a:r>
                      <a:endParaRPr 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18288" marR="18288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#</a:t>
                      </a:r>
                    </a:p>
                    <a:p>
                      <a:pPr algn="ctr"/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LUTs</a:t>
                      </a:r>
                      <a:endParaRPr 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18288" marR="18288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4164327"/>
                  </a:ext>
                </a:extLst>
              </a:tr>
              <a:tr h="259080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bg1"/>
                          </a:solidFill>
                        </a:rPr>
                        <a:t>Conv2d</a:t>
                      </a:r>
                      <a:r>
                        <a:rPr lang="en-US" sz="1200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sz="1200" dirty="0" smtClean="0">
                          <a:solidFill>
                            <a:schemeClr val="bg1"/>
                          </a:solidFill>
                        </a:rPr>
                        <a:t>1,227,227,3,11,11,1</a:t>
                      </a: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 marL="18288" marR="18288" marT="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int8</a:t>
                      </a:r>
                    </a:p>
                  </a:txBody>
                  <a:tcPr marL="18288" marR="18288" marT="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 marL="18288" marR="18288" marT="0" marB="0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1 image in 137us</a:t>
                      </a:r>
                    </a:p>
                  </a:txBody>
                  <a:tcPr marL="18288" marR="18288" marT="0" marB="0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750</a:t>
                      </a:r>
                      <a:endParaRPr lang="en-US" sz="1200" dirty="0"/>
                    </a:p>
                  </a:txBody>
                  <a:tcPr marL="18288" marR="18288" marT="0" marB="0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</a:t>
                      </a:r>
                    </a:p>
                  </a:txBody>
                  <a:tcPr marL="18288" marR="18288" marT="0" marB="0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5</a:t>
                      </a:r>
                    </a:p>
                  </a:txBody>
                  <a:tcPr marL="18288" marR="18288" marT="0" marB="0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585</a:t>
                      </a:r>
                    </a:p>
                  </a:txBody>
                  <a:tcPr marL="18288" marR="18288" marT="0" marB="0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873648493"/>
                  </a:ext>
                </a:extLst>
              </a:tr>
              <a:tr h="38862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chemeClr val="bg1"/>
                          </a:solidFill>
                        </a:rPr>
                        <a:t>Conv2d</a:t>
                      </a:r>
                      <a:r>
                        <a:rPr lang="en-US" sz="1200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sz="1200" dirty="0" smtClean="0">
                          <a:solidFill>
                            <a:schemeClr val="bg1"/>
                          </a:solidFill>
                        </a:rPr>
                        <a:t>32,227,227,3,11,11,1</a:t>
                      </a: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 marL="18288" marR="18288" marT="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int8</a:t>
                      </a:r>
                    </a:p>
                  </a:txBody>
                  <a:tcPr marL="18288" marR="18288" marT="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4</a:t>
                      </a:r>
                    </a:p>
                  </a:txBody>
                  <a:tcPr marL="18288" marR="18288" marT="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32 images in 137us</a:t>
                      </a:r>
                    </a:p>
                  </a:txBody>
                  <a:tcPr marL="18288" marR="18288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749</a:t>
                      </a:r>
                      <a:endParaRPr lang="en-US" sz="1200" dirty="0"/>
                    </a:p>
                  </a:txBody>
                  <a:tcPr marL="18288" marR="18288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32</a:t>
                      </a:r>
                    </a:p>
                  </a:txBody>
                  <a:tcPr marL="18288" marR="18288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36</a:t>
                      </a:r>
                    </a:p>
                  </a:txBody>
                  <a:tcPr marL="18288" marR="18288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3,413</a:t>
                      </a:r>
                      <a:endParaRPr lang="en-US" sz="1200" dirty="0"/>
                    </a:p>
                  </a:txBody>
                  <a:tcPr marL="18288" marR="18288" marT="0" marB="0" anchor="ctr"/>
                </a:tc>
                <a:extLst>
                  <a:ext uri="{0D108BD9-81ED-4DB2-BD59-A6C34878D82A}">
                    <a16:rowId xmlns:a16="http://schemas.microsoft.com/office/drawing/2014/main" val="2366318499"/>
                  </a:ext>
                </a:extLst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104" y="3698762"/>
            <a:ext cx="6703696" cy="3696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1343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chronix - 2019">
  <a:themeElements>
    <a:clrScheme name="Custom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B050"/>
      </a:accent1>
      <a:accent2>
        <a:srgbClr val="FF0000"/>
      </a:accent2>
      <a:accent3>
        <a:srgbClr val="0563C1"/>
      </a:accent3>
      <a:accent4>
        <a:srgbClr val="FFFF00"/>
      </a:accent4>
      <a:accent5>
        <a:srgbClr val="6F3B55"/>
      </a:accent5>
      <a:accent6>
        <a:srgbClr val="FFC000"/>
      </a:accent6>
      <a:hlink>
        <a:srgbClr val="595959"/>
      </a:hlink>
      <a:folHlink>
        <a:srgbClr val="00000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sz="1400"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Achronix - 2019" id="{C1F88E4F-EA6E-414E-AD6E-BDB0CB01B279}" vid="{C10DE0A6-4801-4881-AE15-02703C2F466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5684</TotalTime>
  <Words>383</Words>
  <Application>Microsoft Office PowerPoint</Application>
  <PresentationFormat>A4 Paper (210x297 mm)</PresentationFormat>
  <Paragraphs>140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Arial Rounded MT Bold</vt:lpstr>
      <vt:lpstr>Calibri</vt:lpstr>
      <vt:lpstr>Wingdings</vt:lpstr>
      <vt:lpstr>Achronix - 2019</vt:lpstr>
      <vt:lpstr>Evolving Requirements for Network</vt:lpstr>
      <vt:lpstr>Introducing Speedster7t: FPGA Devices with ASIC Performance</vt:lpstr>
      <vt:lpstr>Math Block Optimized for AI/ML</vt:lpstr>
      <vt:lpstr>MLP Block Floating Point Mode</vt:lpstr>
      <vt:lpstr>High Bandwidth Network on Chip in next generation FPGAs</vt:lpstr>
      <vt:lpstr>Benchmarking examples: Conv2d, Yolo-v2 and ResNet-50</vt:lpstr>
    </vt:vector>
  </TitlesOfParts>
  <Company>Achronix Semiconductor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Optimized FPGA fabric for Edge Compute and ML Inferencing</dc:title>
  <dc:creator>Mike Fitton</dc:creator>
  <cp:lastModifiedBy>Mike Fitton</cp:lastModifiedBy>
  <cp:revision>36</cp:revision>
  <dcterms:created xsi:type="dcterms:W3CDTF">2019-05-13T18:10:28Z</dcterms:created>
  <dcterms:modified xsi:type="dcterms:W3CDTF">2019-05-28T17:54:43Z</dcterms:modified>
</cp:coreProperties>
</file>